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Analysis and Machine Learning: Transforming Data Into Insights" id="{6481DE9A-E041-4744-926B-9AA458ED4C90}">
          <p14:sldIdLst>
            <p14:sldId id="2561"/>
            <p14:sldId id="2562"/>
          </p14:sldIdLst>
        </p14:section>
        <p14:section name="Introduction to Data Analysis" id="{E439A0C8-01BF-473B-BEFE-F9F298AF5A39}">
          <p14:sldIdLst>
            <p14:sldId id="2563"/>
            <p14:sldId id="2564"/>
            <p14:sldId id="2565"/>
            <p14:sldId id="2566"/>
          </p14:sldIdLst>
        </p14:section>
        <p14:section name="Fundamentals of Machine Learning" id="{7FF5DA54-D5DF-4C3E-A719-EB24859BDAF1}">
          <p14:sldIdLst>
            <p14:sldId id="2567"/>
            <p14:sldId id="2568"/>
            <p14:sldId id="2569"/>
            <p14:sldId id="2570"/>
          </p14:sldIdLst>
        </p14:section>
        <p14:section name="Data Preparation and Preprocessing" id="{1EF9BD0C-4BB8-427A-B30D-6E1703EEB811}">
          <p14:sldIdLst>
            <p14:sldId id="2571"/>
            <p14:sldId id="2572"/>
            <p14:sldId id="2573"/>
            <p14:sldId id="2574"/>
          </p14:sldIdLst>
        </p14:section>
        <p14:section name="Exploratory Data Analysis (EDA)" id="{611307FA-F8B4-451B-94F1-059A9C2F59D5}">
          <p14:sldIdLst>
            <p14:sldId id="2575"/>
            <p14:sldId id="2576"/>
            <p14:sldId id="2577"/>
            <p14:sldId id="2578"/>
          </p14:sldIdLst>
        </p14:section>
        <p14:section name="Building and Training Machine Learning Models" id="{87B2B2C7-9328-4564-A4DD-FBCA0933CF2E}">
          <p14:sldIdLst>
            <p14:sldId id="2579"/>
            <p14:sldId id="2580"/>
            <p14:sldId id="2581"/>
            <p14:sldId id="2582"/>
          </p14:sldIdLst>
        </p14:section>
        <p14:section name="Evaluating Model Performance" id="{D5088FC7-3E51-4B6C-80CE-9EAD77147022}">
          <p14:sldIdLst>
            <p14:sldId id="2583"/>
            <p14:sldId id="2584"/>
            <p14:sldId id="2585"/>
            <p14:sldId id="2586"/>
          </p14:sldIdLst>
        </p14:section>
        <p14:section name="Applications and Use Cases" id="{ACF4C616-EED2-4D80-8144-3D1D6C84FF58}">
          <p14:sldIdLst>
            <p14:sldId id="2587"/>
            <p14:sldId id="2588"/>
            <p14:sldId id="2589"/>
            <p14:sldId id="2590"/>
          </p14:sldIdLst>
        </p14:section>
        <p14:section name="Conclusion" id="{529E8B6E-F517-4B1C-9411-858CEB715828}">
          <p14:sldIdLst>
            <p14:sldId id="25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1" d="100"/>
          <a:sy n="71" d="100"/>
        </p:scale>
        <p:origin x="41" y="3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ata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ata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ata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6D26A-2A79-4D88-8E56-88C3482E7D41}"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C52D27FF-B8E0-4600-9408-0946BD0F7101}">
      <dgm:prSet/>
      <dgm:spPr/>
      <dgm:t>
        <a:bodyPr/>
        <a:lstStyle/>
        <a:p>
          <a:pPr>
            <a:lnSpc>
              <a:spcPct val="100000"/>
            </a:lnSpc>
            <a:defRPr b="1"/>
          </a:pPr>
          <a:r>
            <a:rPr lang="en-IN"/>
            <a:t>Structured Data</a:t>
          </a:r>
        </a:p>
      </dgm:t>
    </dgm:pt>
    <dgm:pt modelId="{C7323A6C-031D-4C83-90CE-9255581C016B}" type="parTrans" cxnId="{77F76CD6-630D-4FC1-8978-5EEC33FC6740}">
      <dgm:prSet/>
      <dgm:spPr/>
      <dgm:t>
        <a:bodyPr/>
        <a:lstStyle/>
        <a:p>
          <a:endParaRPr lang="en-IN"/>
        </a:p>
      </dgm:t>
    </dgm:pt>
    <dgm:pt modelId="{84E99AA5-289D-4B69-8837-E3D2744C8E3B}" type="sibTrans" cxnId="{77F76CD6-630D-4FC1-8978-5EEC33FC6740}">
      <dgm:prSet/>
      <dgm:spPr/>
      <dgm:t>
        <a:bodyPr/>
        <a:lstStyle/>
        <a:p>
          <a:pPr>
            <a:lnSpc>
              <a:spcPct val="100000"/>
            </a:lnSpc>
            <a:defRPr b="1"/>
          </a:pPr>
          <a:endParaRPr lang="en-IN"/>
        </a:p>
      </dgm:t>
    </dgm:pt>
    <dgm:pt modelId="{9E87C2A3-60F8-4DED-828E-C4F415D8056C}">
      <dgm:prSet/>
      <dgm:spPr/>
      <dgm:t>
        <a:bodyPr/>
        <a:lstStyle/>
        <a:p>
          <a:pPr>
            <a:lnSpc>
              <a:spcPct val="100000"/>
            </a:lnSpc>
          </a:pPr>
          <a:r>
            <a:rPr lang="en-IN"/>
            <a:t>Structured data is highly organized, often stored in databases, and easily searchable using algorithms.</a:t>
          </a:r>
        </a:p>
      </dgm:t>
    </dgm:pt>
    <dgm:pt modelId="{8BD1717A-6721-4127-A420-36BBF8249C16}" type="parTrans" cxnId="{A38DF581-9955-40B5-ADAF-6569B8F145E6}">
      <dgm:prSet/>
      <dgm:spPr/>
      <dgm:t>
        <a:bodyPr/>
        <a:lstStyle/>
        <a:p>
          <a:endParaRPr lang="en-IN"/>
        </a:p>
      </dgm:t>
    </dgm:pt>
    <dgm:pt modelId="{E5998E5A-7953-4421-AADA-11865ADCF560}" type="sibTrans" cxnId="{A38DF581-9955-40B5-ADAF-6569B8F145E6}">
      <dgm:prSet/>
      <dgm:spPr/>
      <dgm:t>
        <a:bodyPr/>
        <a:lstStyle/>
        <a:p>
          <a:endParaRPr lang="en-IN"/>
        </a:p>
      </dgm:t>
    </dgm:pt>
    <dgm:pt modelId="{F909073B-34A8-4CC3-9673-2F86285C9314}">
      <dgm:prSet/>
      <dgm:spPr/>
      <dgm:t>
        <a:bodyPr/>
        <a:lstStyle/>
        <a:p>
          <a:pPr>
            <a:lnSpc>
              <a:spcPct val="100000"/>
            </a:lnSpc>
            <a:defRPr b="1"/>
          </a:pPr>
          <a:r>
            <a:rPr lang="en-IN"/>
            <a:t>Unstructured Data</a:t>
          </a:r>
        </a:p>
      </dgm:t>
    </dgm:pt>
    <dgm:pt modelId="{6D9F3F78-D12A-47F1-86E1-3053EF682B3B}" type="parTrans" cxnId="{0F5FC6C5-1C46-4F2F-B3B8-C66DC52DA8D3}">
      <dgm:prSet/>
      <dgm:spPr/>
      <dgm:t>
        <a:bodyPr/>
        <a:lstStyle/>
        <a:p>
          <a:endParaRPr lang="en-IN"/>
        </a:p>
      </dgm:t>
    </dgm:pt>
    <dgm:pt modelId="{62B1A303-6B75-4198-BBB0-A5E1302DE7AE}" type="sibTrans" cxnId="{0F5FC6C5-1C46-4F2F-B3B8-C66DC52DA8D3}">
      <dgm:prSet/>
      <dgm:spPr/>
      <dgm:t>
        <a:bodyPr/>
        <a:lstStyle/>
        <a:p>
          <a:pPr>
            <a:lnSpc>
              <a:spcPct val="100000"/>
            </a:lnSpc>
            <a:defRPr b="1"/>
          </a:pPr>
          <a:endParaRPr lang="en-IN"/>
        </a:p>
      </dgm:t>
    </dgm:pt>
    <dgm:pt modelId="{8CDD2914-091C-4AB8-9E87-437A0CCD093C}">
      <dgm:prSet/>
      <dgm:spPr/>
      <dgm:t>
        <a:bodyPr/>
        <a:lstStyle/>
        <a:p>
          <a:pPr>
            <a:lnSpc>
              <a:spcPct val="100000"/>
            </a:lnSpc>
          </a:pPr>
          <a:r>
            <a:rPr lang="en-IN"/>
            <a:t>Unstructured data encompasses various formats like text documents, images, and videos, lacking a predefined structure.</a:t>
          </a:r>
        </a:p>
      </dgm:t>
    </dgm:pt>
    <dgm:pt modelId="{DF243B4A-ED6C-4E23-B40B-35508723C3DC}" type="parTrans" cxnId="{6A9699BB-5E75-459F-A658-E8C64E0A5281}">
      <dgm:prSet/>
      <dgm:spPr/>
      <dgm:t>
        <a:bodyPr/>
        <a:lstStyle/>
        <a:p>
          <a:endParaRPr lang="en-IN"/>
        </a:p>
      </dgm:t>
    </dgm:pt>
    <dgm:pt modelId="{00F44F01-6BC2-454C-B3C6-F9EF0854197B}" type="sibTrans" cxnId="{6A9699BB-5E75-459F-A658-E8C64E0A5281}">
      <dgm:prSet/>
      <dgm:spPr/>
      <dgm:t>
        <a:bodyPr/>
        <a:lstStyle/>
        <a:p>
          <a:endParaRPr lang="en-IN"/>
        </a:p>
      </dgm:t>
    </dgm:pt>
    <dgm:pt modelId="{2D8F12A0-B914-4DDD-A26B-63D674E4653D}">
      <dgm:prSet/>
      <dgm:spPr/>
      <dgm:t>
        <a:bodyPr/>
        <a:lstStyle/>
        <a:p>
          <a:pPr>
            <a:lnSpc>
              <a:spcPct val="100000"/>
            </a:lnSpc>
            <a:defRPr b="1"/>
          </a:pPr>
          <a:r>
            <a:rPr lang="en-IN"/>
            <a:t>Semi-Structured Data</a:t>
          </a:r>
        </a:p>
      </dgm:t>
    </dgm:pt>
    <dgm:pt modelId="{D09835D5-90C2-44D2-8B10-321FDFF0BA66}" type="parTrans" cxnId="{016BF728-B5FA-49FC-A428-9711E3AFEA86}">
      <dgm:prSet/>
      <dgm:spPr/>
      <dgm:t>
        <a:bodyPr/>
        <a:lstStyle/>
        <a:p>
          <a:endParaRPr lang="en-IN"/>
        </a:p>
      </dgm:t>
    </dgm:pt>
    <dgm:pt modelId="{39990A2F-F262-4B71-8645-127A0929C095}" type="sibTrans" cxnId="{016BF728-B5FA-49FC-A428-9711E3AFEA86}">
      <dgm:prSet/>
      <dgm:spPr/>
      <dgm:t>
        <a:bodyPr/>
        <a:lstStyle/>
        <a:p>
          <a:endParaRPr lang="en-IN"/>
        </a:p>
      </dgm:t>
    </dgm:pt>
    <dgm:pt modelId="{2DD5BC7D-61AA-4FF4-97F8-B9800BD4DF45}">
      <dgm:prSet/>
      <dgm:spPr/>
      <dgm:t>
        <a:bodyPr/>
        <a:lstStyle/>
        <a:p>
          <a:pPr>
            <a:lnSpc>
              <a:spcPct val="100000"/>
            </a:lnSpc>
          </a:pPr>
          <a:r>
            <a:rPr lang="en-IN"/>
            <a:t>Semi-structured data contains both organized elements and unstructured components, often utilizing tags for differentiation.</a:t>
          </a:r>
        </a:p>
      </dgm:t>
    </dgm:pt>
    <dgm:pt modelId="{E6407242-EF63-4CD3-A043-851221A81354}" type="parTrans" cxnId="{21D4644C-C88B-4A1A-BA15-B415C85B3BC0}">
      <dgm:prSet/>
      <dgm:spPr/>
      <dgm:t>
        <a:bodyPr/>
        <a:lstStyle/>
        <a:p>
          <a:endParaRPr lang="en-IN"/>
        </a:p>
      </dgm:t>
    </dgm:pt>
    <dgm:pt modelId="{9A95C0F8-63B5-4873-BC08-2930D1522BA0}" type="sibTrans" cxnId="{21D4644C-C88B-4A1A-BA15-B415C85B3BC0}">
      <dgm:prSet/>
      <dgm:spPr/>
      <dgm:t>
        <a:bodyPr/>
        <a:lstStyle/>
        <a:p>
          <a:endParaRPr lang="en-IN"/>
        </a:p>
      </dgm:t>
    </dgm:pt>
    <dgm:pt modelId="{9C236789-002A-4E88-B9AB-7CD5B0B04F10}" type="pres">
      <dgm:prSet presAssocID="{CAE6D26A-2A79-4D88-8E56-88C3482E7D41}" presName="Root" presStyleCnt="0">
        <dgm:presLayoutVars>
          <dgm:dir/>
          <dgm:resizeHandles val="exact"/>
        </dgm:presLayoutVars>
      </dgm:prSet>
      <dgm:spPr/>
    </dgm:pt>
    <dgm:pt modelId="{0269FB12-3FF9-42A0-9C91-D312B63EE3E8}" type="pres">
      <dgm:prSet presAssocID="{C52D27FF-B8E0-4600-9408-0946BD0F7101}" presName="Composite" presStyleCnt="0"/>
      <dgm:spPr/>
    </dgm:pt>
    <dgm:pt modelId="{E7D9955C-2401-4697-947F-F4A0FC7353BA}" type="pres">
      <dgm:prSet presAssocID="{C52D27FF-B8E0-4600-9408-0946BD0F710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400" r="18095" b="-6"/>
          <a:stretch/>
        </a:blipFill>
      </dgm:spPr>
      <dgm:extLst>
        <a:ext uri="{E40237B7-FDA0-4F09-8148-C483321AD2D9}">
          <dgm14:cNvPr xmlns:dgm14="http://schemas.microsoft.com/office/drawing/2010/diagram" id="0" name="" descr="Data center and server racks"/>
        </a:ext>
      </dgm:extLst>
    </dgm:pt>
    <dgm:pt modelId="{555C938A-40BD-494B-9442-497F32D1E885}" type="pres">
      <dgm:prSet presAssocID="{C52D27FF-B8E0-4600-9408-0946BD0F7101}" presName="Subtitle" presStyleLbl="revTx" presStyleIdx="0" presStyleCnt="6">
        <dgm:presLayoutVars>
          <dgm:chMax val="0"/>
          <dgm:bulletEnabled/>
        </dgm:presLayoutVars>
      </dgm:prSet>
      <dgm:spPr/>
    </dgm:pt>
    <dgm:pt modelId="{D6212EF6-A71B-4FC0-8BF3-9212D0FC6FBE}" type="pres">
      <dgm:prSet presAssocID="{C52D27FF-B8E0-4600-9408-0946BD0F7101}" presName="Description" presStyleLbl="revTx" presStyleIdx="1" presStyleCnt="6">
        <dgm:presLayoutVars>
          <dgm:bulletEnabled/>
        </dgm:presLayoutVars>
      </dgm:prSet>
      <dgm:spPr/>
    </dgm:pt>
    <dgm:pt modelId="{48362C71-4ADA-47DF-9005-1A2C925CB9ED}" type="pres">
      <dgm:prSet presAssocID="{84E99AA5-289D-4B69-8837-E3D2744C8E3B}" presName="sibTrans" presStyleLbl="sibTrans2D1" presStyleIdx="0" presStyleCnt="0"/>
      <dgm:spPr/>
    </dgm:pt>
    <dgm:pt modelId="{CCCB6403-4C5E-474C-B132-4208B07F3747}" type="pres">
      <dgm:prSet presAssocID="{F909073B-34A8-4CC3-9673-2F86285C9314}" presName="Composite" presStyleCnt="0"/>
      <dgm:spPr/>
    </dgm:pt>
    <dgm:pt modelId="{136BE46D-E408-4F0E-9A8C-517010A72563}" type="pres">
      <dgm:prSet presAssocID="{F909073B-34A8-4CC3-9673-2F86285C931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 r="-11" b="-10"/>
          <a:stretch/>
        </a:blipFill>
      </dgm:spPr>
      <dgm:extLst>
        <a:ext uri="{E40237B7-FDA0-4F09-8148-C483321AD2D9}">
          <dgm14:cNvPr xmlns:dgm14="http://schemas.microsoft.com/office/drawing/2010/diagram" id="0" name="" descr="&quot;Set of icons for organisation.  Includes documents, search icons, folders, etc  Hi Res raster file.Note that all images are my own design.&quot;"/>
        </a:ext>
      </dgm:extLst>
    </dgm:pt>
    <dgm:pt modelId="{414811D9-CDD0-4F4A-BDF4-026C4B065BA5}" type="pres">
      <dgm:prSet presAssocID="{F909073B-34A8-4CC3-9673-2F86285C9314}" presName="Subtitle" presStyleLbl="revTx" presStyleIdx="2" presStyleCnt="6">
        <dgm:presLayoutVars>
          <dgm:chMax val="0"/>
          <dgm:bulletEnabled/>
        </dgm:presLayoutVars>
      </dgm:prSet>
      <dgm:spPr/>
    </dgm:pt>
    <dgm:pt modelId="{27BD9968-1E8F-4262-867A-8B877AFD83AA}" type="pres">
      <dgm:prSet presAssocID="{F909073B-34A8-4CC3-9673-2F86285C9314}" presName="Description" presStyleLbl="revTx" presStyleIdx="3" presStyleCnt="6">
        <dgm:presLayoutVars>
          <dgm:bulletEnabled/>
        </dgm:presLayoutVars>
      </dgm:prSet>
      <dgm:spPr/>
    </dgm:pt>
    <dgm:pt modelId="{6776C5BA-0382-499D-BCDA-4DB71A2AD31B}" type="pres">
      <dgm:prSet presAssocID="{62B1A303-6B75-4198-BBB0-A5E1302DE7AE}" presName="sibTrans" presStyleLbl="sibTrans2D1" presStyleIdx="0" presStyleCnt="0"/>
      <dgm:spPr/>
    </dgm:pt>
    <dgm:pt modelId="{18F3069B-1698-4913-A988-376BEF7B548A}" type="pres">
      <dgm:prSet presAssocID="{2D8F12A0-B914-4DDD-A26B-63D674E4653D}" presName="Composite" presStyleCnt="0"/>
      <dgm:spPr/>
    </dgm:pt>
    <dgm:pt modelId="{F214632F-01FB-4FA1-BBAE-69197046BD71}" type="pres">
      <dgm:prSet presAssocID="{2D8F12A0-B914-4DDD-A26B-63D674E4653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1999" r="1254" b="4"/>
          <a:stretch/>
        </a:blipFill>
      </dgm:spPr>
      <dgm:extLst>
        <a:ext uri="{E40237B7-FDA0-4F09-8148-C483321AD2D9}">
          <dgm14:cNvPr xmlns:dgm14="http://schemas.microsoft.com/office/drawing/2010/diagram" id="0" name=""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
      </dgm:extLst>
    </dgm:pt>
    <dgm:pt modelId="{9B9357F2-01EC-4AA9-8011-39E72FEB0D2A}" type="pres">
      <dgm:prSet presAssocID="{2D8F12A0-B914-4DDD-A26B-63D674E4653D}" presName="Subtitle" presStyleLbl="revTx" presStyleIdx="4" presStyleCnt="6">
        <dgm:presLayoutVars>
          <dgm:chMax val="0"/>
          <dgm:bulletEnabled/>
        </dgm:presLayoutVars>
      </dgm:prSet>
      <dgm:spPr/>
    </dgm:pt>
    <dgm:pt modelId="{7C0BFF30-80DC-4BEF-B181-7FFFCEA755F5}" type="pres">
      <dgm:prSet presAssocID="{2D8F12A0-B914-4DDD-A26B-63D674E4653D}" presName="Description" presStyleLbl="revTx" presStyleIdx="5" presStyleCnt="6">
        <dgm:presLayoutVars>
          <dgm:bulletEnabled/>
        </dgm:presLayoutVars>
      </dgm:prSet>
      <dgm:spPr/>
    </dgm:pt>
  </dgm:ptLst>
  <dgm:cxnLst>
    <dgm:cxn modelId="{0DA3D817-355A-4709-8BC2-A487DE84FB39}" type="presOf" srcId="{8CDD2914-091C-4AB8-9E87-437A0CCD093C}" destId="{27BD9968-1E8F-4262-867A-8B877AFD83AA}" srcOrd="0" destOrd="0" presId="urn:microsoft.com/office/officeart/2024/3/layout/verticalVisualTextBlock1"/>
    <dgm:cxn modelId="{016BF728-B5FA-49FC-A428-9711E3AFEA86}" srcId="{CAE6D26A-2A79-4D88-8E56-88C3482E7D41}" destId="{2D8F12A0-B914-4DDD-A26B-63D674E4653D}" srcOrd="2" destOrd="0" parTransId="{D09835D5-90C2-44D2-8B10-321FDFF0BA66}" sibTransId="{39990A2F-F262-4B71-8645-127A0929C095}"/>
    <dgm:cxn modelId="{07D3C92C-7274-4A45-8186-93F6D9134CF0}" type="presOf" srcId="{9E87C2A3-60F8-4DED-828E-C4F415D8056C}" destId="{D6212EF6-A71B-4FC0-8BF3-9212D0FC6FBE}" srcOrd="0" destOrd="0" presId="urn:microsoft.com/office/officeart/2024/3/layout/verticalVisualTextBlock1"/>
    <dgm:cxn modelId="{21D4644C-C88B-4A1A-BA15-B415C85B3BC0}" srcId="{2D8F12A0-B914-4DDD-A26B-63D674E4653D}" destId="{2DD5BC7D-61AA-4FF4-97F8-B9800BD4DF45}" srcOrd="0" destOrd="0" parTransId="{E6407242-EF63-4CD3-A043-851221A81354}" sibTransId="{9A95C0F8-63B5-4873-BC08-2930D1522BA0}"/>
    <dgm:cxn modelId="{34358851-5F3D-46A7-833A-731F9AECBAD9}" type="presOf" srcId="{84E99AA5-289D-4B69-8837-E3D2744C8E3B}" destId="{48362C71-4ADA-47DF-9005-1A2C925CB9ED}" srcOrd="0" destOrd="0" presId="urn:microsoft.com/office/officeart/2024/3/layout/verticalVisualTextBlock1"/>
    <dgm:cxn modelId="{1B3E4B5A-B894-4E83-B7E0-FEDFD4A778CB}" type="presOf" srcId="{2D8F12A0-B914-4DDD-A26B-63D674E4653D}" destId="{9B9357F2-01EC-4AA9-8011-39E72FEB0D2A}" srcOrd="0" destOrd="0" presId="urn:microsoft.com/office/officeart/2024/3/layout/verticalVisualTextBlock1"/>
    <dgm:cxn modelId="{A38DF581-9955-40B5-ADAF-6569B8F145E6}" srcId="{C52D27FF-B8E0-4600-9408-0946BD0F7101}" destId="{9E87C2A3-60F8-4DED-828E-C4F415D8056C}" srcOrd="0" destOrd="0" parTransId="{8BD1717A-6721-4127-A420-36BBF8249C16}" sibTransId="{E5998E5A-7953-4421-AADA-11865ADCF560}"/>
    <dgm:cxn modelId="{3FF148B0-EAD3-4537-9896-32FE97ACCA5C}" type="presOf" srcId="{F909073B-34A8-4CC3-9673-2F86285C9314}" destId="{414811D9-CDD0-4F4A-BDF4-026C4B065BA5}" srcOrd="0" destOrd="0" presId="urn:microsoft.com/office/officeart/2024/3/layout/verticalVisualTextBlock1"/>
    <dgm:cxn modelId="{80AA56BA-7A89-4F5D-8F38-7F33CC1F080D}" type="presOf" srcId="{62B1A303-6B75-4198-BBB0-A5E1302DE7AE}" destId="{6776C5BA-0382-499D-BCDA-4DB71A2AD31B}" srcOrd="0" destOrd="0" presId="urn:microsoft.com/office/officeart/2024/3/layout/verticalVisualTextBlock1"/>
    <dgm:cxn modelId="{6A9699BB-5E75-459F-A658-E8C64E0A5281}" srcId="{F909073B-34A8-4CC3-9673-2F86285C9314}" destId="{8CDD2914-091C-4AB8-9E87-437A0CCD093C}" srcOrd="0" destOrd="0" parTransId="{DF243B4A-ED6C-4E23-B40B-35508723C3DC}" sibTransId="{00F44F01-6BC2-454C-B3C6-F9EF0854197B}"/>
    <dgm:cxn modelId="{0F5FC6C5-1C46-4F2F-B3B8-C66DC52DA8D3}" srcId="{CAE6D26A-2A79-4D88-8E56-88C3482E7D41}" destId="{F909073B-34A8-4CC3-9673-2F86285C9314}" srcOrd="1" destOrd="0" parTransId="{6D9F3F78-D12A-47F1-86E1-3053EF682B3B}" sibTransId="{62B1A303-6B75-4198-BBB0-A5E1302DE7AE}"/>
    <dgm:cxn modelId="{5B555CC7-EEB7-4B8F-B538-7250B41A7824}" type="presOf" srcId="{2DD5BC7D-61AA-4FF4-97F8-B9800BD4DF45}" destId="{7C0BFF30-80DC-4BEF-B181-7FFFCEA755F5}" srcOrd="0" destOrd="0" presId="urn:microsoft.com/office/officeart/2024/3/layout/verticalVisualTextBlock1"/>
    <dgm:cxn modelId="{77F76CD6-630D-4FC1-8978-5EEC33FC6740}" srcId="{CAE6D26A-2A79-4D88-8E56-88C3482E7D41}" destId="{C52D27FF-B8E0-4600-9408-0946BD0F7101}" srcOrd="0" destOrd="0" parTransId="{C7323A6C-031D-4C83-90CE-9255581C016B}" sibTransId="{84E99AA5-289D-4B69-8837-E3D2744C8E3B}"/>
    <dgm:cxn modelId="{1FBCC0FB-7207-4062-B276-2B9DEC45CA9F}" type="presOf" srcId="{CAE6D26A-2A79-4D88-8E56-88C3482E7D41}" destId="{9C236789-002A-4E88-B9AB-7CD5B0B04F10}" srcOrd="0" destOrd="0" presId="urn:microsoft.com/office/officeart/2024/3/layout/verticalVisualTextBlock1"/>
    <dgm:cxn modelId="{394F7AFE-F864-4D80-81DC-5268F9B4F47D}" type="presOf" srcId="{C52D27FF-B8E0-4600-9408-0946BD0F7101}" destId="{555C938A-40BD-494B-9442-497F32D1E885}" srcOrd="0" destOrd="0" presId="urn:microsoft.com/office/officeart/2024/3/layout/verticalVisualTextBlock1"/>
    <dgm:cxn modelId="{866A14C1-9E3C-483F-8DDC-E71A367D8275}" type="presParOf" srcId="{9C236789-002A-4E88-B9AB-7CD5B0B04F10}" destId="{0269FB12-3FF9-42A0-9C91-D312B63EE3E8}" srcOrd="0" destOrd="0" presId="urn:microsoft.com/office/officeart/2024/3/layout/verticalVisualTextBlock1"/>
    <dgm:cxn modelId="{DD40B4B3-7BB1-4BC7-A504-326F8DE922E7}" type="presParOf" srcId="{0269FB12-3FF9-42A0-9C91-D312B63EE3E8}" destId="{E7D9955C-2401-4697-947F-F4A0FC7353BA}" srcOrd="0" destOrd="0" presId="urn:microsoft.com/office/officeart/2024/3/layout/verticalVisualTextBlock1"/>
    <dgm:cxn modelId="{FF682CD3-C6C9-4F61-8569-961FAAF07CFD}" type="presParOf" srcId="{0269FB12-3FF9-42A0-9C91-D312B63EE3E8}" destId="{555C938A-40BD-494B-9442-497F32D1E885}" srcOrd="1" destOrd="0" presId="urn:microsoft.com/office/officeart/2024/3/layout/verticalVisualTextBlock1"/>
    <dgm:cxn modelId="{65C4C214-EA9A-4712-91D4-6BF42BB4620F}" type="presParOf" srcId="{0269FB12-3FF9-42A0-9C91-D312B63EE3E8}" destId="{D6212EF6-A71B-4FC0-8BF3-9212D0FC6FBE}" srcOrd="2" destOrd="0" presId="urn:microsoft.com/office/officeart/2024/3/layout/verticalVisualTextBlock1"/>
    <dgm:cxn modelId="{875844D8-0B6B-4307-BE17-312DD74F5187}" type="presParOf" srcId="{9C236789-002A-4E88-B9AB-7CD5B0B04F10}" destId="{48362C71-4ADA-47DF-9005-1A2C925CB9ED}" srcOrd="1" destOrd="0" presId="urn:microsoft.com/office/officeart/2024/3/layout/verticalVisualTextBlock1"/>
    <dgm:cxn modelId="{6C290362-D121-4233-8916-509D9BFE982F}" type="presParOf" srcId="{9C236789-002A-4E88-B9AB-7CD5B0B04F10}" destId="{CCCB6403-4C5E-474C-B132-4208B07F3747}" srcOrd="2" destOrd="0" presId="urn:microsoft.com/office/officeart/2024/3/layout/verticalVisualTextBlock1"/>
    <dgm:cxn modelId="{103B2816-E350-4767-85E4-51A99704D537}" type="presParOf" srcId="{CCCB6403-4C5E-474C-B132-4208B07F3747}" destId="{136BE46D-E408-4F0E-9A8C-517010A72563}" srcOrd="0" destOrd="0" presId="urn:microsoft.com/office/officeart/2024/3/layout/verticalVisualTextBlock1"/>
    <dgm:cxn modelId="{EEEDFA08-D579-4E29-BBF5-E62F43CD8A83}" type="presParOf" srcId="{CCCB6403-4C5E-474C-B132-4208B07F3747}" destId="{414811D9-CDD0-4F4A-BDF4-026C4B065BA5}" srcOrd="1" destOrd="0" presId="urn:microsoft.com/office/officeart/2024/3/layout/verticalVisualTextBlock1"/>
    <dgm:cxn modelId="{9C74658A-392E-41BA-863F-D003B033D175}" type="presParOf" srcId="{CCCB6403-4C5E-474C-B132-4208B07F3747}" destId="{27BD9968-1E8F-4262-867A-8B877AFD83AA}" srcOrd="2" destOrd="0" presId="urn:microsoft.com/office/officeart/2024/3/layout/verticalVisualTextBlock1"/>
    <dgm:cxn modelId="{AE6F91B9-7DBB-4BD3-A49C-5F5B9E1BC6AA}" type="presParOf" srcId="{9C236789-002A-4E88-B9AB-7CD5B0B04F10}" destId="{6776C5BA-0382-499D-BCDA-4DB71A2AD31B}" srcOrd="3" destOrd="0" presId="urn:microsoft.com/office/officeart/2024/3/layout/verticalVisualTextBlock1"/>
    <dgm:cxn modelId="{6EF84721-2DB0-4C86-B845-C7B7AD19AF6C}" type="presParOf" srcId="{9C236789-002A-4E88-B9AB-7CD5B0B04F10}" destId="{18F3069B-1698-4913-A988-376BEF7B548A}" srcOrd="4" destOrd="0" presId="urn:microsoft.com/office/officeart/2024/3/layout/verticalVisualTextBlock1"/>
    <dgm:cxn modelId="{ACAEA6ED-A83D-4BBE-B719-957AD242B54E}" type="presParOf" srcId="{18F3069B-1698-4913-A988-376BEF7B548A}" destId="{F214632F-01FB-4FA1-BBAE-69197046BD71}" srcOrd="0" destOrd="0" presId="urn:microsoft.com/office/officeart/2024/3/layout/verticalVisualTextBlock1"/>
    <dgm:cxn modelId="{9422DFCF-AA9B-45AB-9602-ECD0AF07AFE8}" type="presParOf" srcId="{18F3069B-1698-4913-A988-376BEF7B548A}" destId="{9B9357F2-01EC-4AA9-8011-39E72FEB0D2A}" srcOrd="1" destOrd="0" presId="urn:microsoft.com/office/officeart/2024/3/layout/verticalVisualTextBlock1"/>
    <dgm:cxn modelId="{32B7E612-5301-418A-A841-C12EBA855F79}" type="presParOf" srcId="{18F3069B-1698-4913-A988-376BEF7B548A}" destId="{7C0BFF30-80DC-4BEF-B181-7FFFCEA755F5}"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D45269-15F0-49B0-B23F-3A38A1A7390E}"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AA29807D-1F2C-47AC-BCB0-CA0A363879CF}">
      <dgm:prSet/>
      <dgm:spPr/>
      <dgm:t>
        <a:bodyPr/>
        <a:lstStyle/>
        <a:p>
          <a:pPr>
            <a:lnSpc>
              <a:spcPct val="100000"/>
            </a:lnSpc>
            <a:defRPr b="1"/>
          </a:pPr>
          <a:r>
            <a:rPr lang="en-IN"/>
            <a:t>Features in Machine Learning</a:t>
          </a:r>
        </a:p>
      </dgm:t>
    </dgm:pt>
    <dgm:pt modelId="{6FF3DF39-7D95-44B5-A250-701E99EBD985}" type="parTrans" cxnId="{3D4941F9-0CF3-4E03-9BA1-D43285750021}">
      <dgm:prSet/>
      <dgm:spPr/>
      <dgm:t>
        <a:bodyPr/>
        <a:lstStyle/>
        <a:p>
          <a:endParaRPr lang="en-IN"/>
        </a:p>
      </dgm:t>
    </dgm:pt>
    <dgm:pt modelId="{73FBDF42-F548-49D6-A6C1-7C28C895B074}" type="sibTrans" cxnId="{3D4941F9-0CF3-4E03-9BA1-D43285750021}">
      <dgm:prSet/>
      <dgm:spPr/>
      <dgm:t>
        <a:bodyPr/>
        <a:lstStyle/>
        <a:p>
          <a:pPr>
            <a:lnSpc>
              <a:spcPct val="100000"/>
            </a:lnSpc>
            <a:defRPr b="1"/>
          </a:pPr>
          <a:endParaRPr lang="en-IN"/>
        </a:p>
      </dgm:t>
    </dgm:pt>
    <dgm:pt modelId="{00DA3CA7-DC33-4B50-88FC-DA82AE7E0CD3}">
      <dgm:prSet/>
      <dgm:spPr/>
      <dgm:t>
        <a:bodyPr/>
        <a:lstStyle/>
        <a:p>
          <a:pPr>
            <a:lnSpc>
              <a:spcPct val="100000"/>
            </a:lnSpc>
          </a:pPr>
          <a:r>
            <a:rPr lang="en-IN"/>
            <a:t>Features are the individual measurable properties or characteristics used by machine learning algorithms to make predictions.</a:t>
          </a:r>
        </a:p>
      </dgm:t>
    </dgm:pt>
    <dgm:pt modelId="{99425BD0-79DF-40B9-A1E0-7D8BCED30ACB}" type="parTrans" cxnId="{F7347319-8073-4523-ADF8-80B973CFC1C3}">
      <dgm:prSet/>
      <dgm:spPr/>
      <dgm:t>
        <a:bodyPr/>
        <a:lstStyle/>
        <a:p>
          <a:endParaRPr lang="en-IN"/>
        </a:p>
      </dgm:t>
    </dgm:pt>
    <dgm:pt modelId="{651B26A7-6C93-4541-97D4-A6CE1542160F}" type="sibTrans" cxnId="{F7347319-8073-4523-ADF8-80B973CFC1C3}">
      <dgm:prSet/>
      <dgm:spPr/>
      <dgm:t>
        <a:bodyPr/>
        <a:lstStyle/>
        <a:p>
          <a:endParaRPr lang="en-IN"/>
        </a:p>
      </dgm:t>
    </dgm:pt>
    <dgm:pt modelId="{D6A3A7E4-5B3B-44C1-AFED-01A9ED3CA34E}">
      <dgm:prSet/>
      <dgm:spPr/>
      <dgm:t>
        <a:bodyPr/>
        <a:lstStyle/>
        <a:p>
          <a:pPr>
            <a:lnSpc>
              <a:spcPct val="100000"/>
            </a:lnSpc>
            <a:defRPr b="1"/>
          </a:pPr>
          <a:r>
            <a:rPr lang="en-IN"/>
            <a:t>Labels and Outputs</a:t>
          </a:r>
        </a:p>
      </dgm:t>
    </dgm:pt>
    <dgm:pt modelId="{BE66B21D-BBEF-432F-9849-959DE238CB99}" type="parTrans" cxnId="{FBC93395-49BE-4A01-84B1-7BF83E5083FE}">
      <dgm:prSet/>
      <dgm:spPr/>
      <dgm:t>
        <a:bodyPr/>
        <a:lstStyle/>
        <a:p>
          <a:endParaRPr lang="en-IN"/>
        </a:p>
      </dgm:t>
    </dgm:pt>
    <dgm:pt modelId="{D1759295-20F1-41CE-886C-10AB64F103D9}" type="sibTrans" cxnId="{FBC93395-49BE-4A01-84B1-7BF83E5083FE}">
      <dgm:prSet/>
      <dgm:spPr/>
      <dgm:t>
        <a:bodyPr/>
        <a:lstStyle/>
        <a:p>
          <a:pPr>
            <a:lnSpc>
              <a:spcPct val="100000"/>
            </a:lnSpc>
            <a:defRPr b="1"/>
          </a:pPr>
          <a:endParaRPr lang="en-IN"/>
        </a:p>
      </dgm:t>
    </dgm:pt>
    <dgm:pt modelId="{6F19D481-BD26-4BF3-B221-C5BCC1D648F7}">
      <dgm:prSet/>
      <dgm:spPr/>
      <dgm:t>
        <a:bodyPr/>
        <a:lstStyle/>
        <a:p>
          <a:pPr>
            <a:lnSpc>
              <a:spcPct val="100000"/>
            </a:lnSpc>
          </a:pPr>
          <a:r>
            <a:rPr lang="en-IN"/>
            <a:t>Labels are the output variables that machine learning algorithms aim to predict, representing the desired outcome.</a:t>
          </a:r>
        </a:p>
      </dgm:t>
    </dgm:pt>
    <dgm:pt modelId="{40464D5D-FA2B-4A9B-ABD4-C39582E57C41}" type="parTrans" cxnId="{6B3B39AD-4DBF-42F2-92DF-FE4A8C4E54F6}">
      <dgm:prSet/>
      <dgm:spPr/>
      <dgm:t>
        <a:bodyPr/>
        <a:lstStyle/>
        <a:p>
          <a:endParaRPr lang="en-IN"/>
        </a:p>
      </dgm:t>
    </dgm:pt>
    <dgm:pt modelId="{A73E4345-EBCC-46B4-90D1-88AD719C5622}" type="sibTrans" cxnId="{6B3B39AD-4DBF-42F2-92DF-FE4A8C4E54F6}">
      <dgm:prSet/>
      <dgm:spPr/>
      <dgm:t>
        <a:bodyPr/>
        <a:lstStyle/>
        <a:p>
          <a:endParaRPr lang="en-IN"/>
        </a:p>
      </dgm:t>
    </dgm:pt>
    <dgm:pt modelId="{400E52B8-0CA6-400E-908B-42C7C61F6E27}">
      <dgm:prSet/>
      <dgm:spPr/>
      <dgm:t>
        <a:bodyPr/>
        <a:lstStyle/>
        <a:p>
          <a:pPr>
            <a:lnSpc>
              <a:spcPct val="100000"/>
            </a:lnSpc>
            <a:defRPr b="1"/>
          </a:pPr>
          <a:r>
            <a:rPr lang="en-IN"/>
            <a:t>Training and Test Sets</a:t>
          </a:r>
        </a:p>
      </dgm:t>
    </dgm:pt>
    <dgm:pt modelId="{C3A729E7-BDE0-4EB2-9FEB-67E4F7EA723F}" type="parTrans" cxnId="{952D9615-6CD6-4BCB-B7B9-AB11CEAFA207}">
      <dgm:prSet/>
      <dgm:spPr/>
      <dgm:t>
        <a:bodyPr/>
        <a:lstStyle/>
        <a:p>
          <a:endParaRPr lang="en-IN"/>
        </a:p>
      </dgm:t>
    </dgm:pt>
    <dgm:pt modelId="{3AC39545-10ED-4D22-89B4-1EC7E144DCFF}" type="sibTrans" cxnId="{952D9615-6CD6-4BCB-B7B9-AB11CEAFA207}">
      <dgm:prSet/>
      <dgm:spPr/>
      <dgm:t>
        <a:bodyPr/>
        <a:lstStyle/>
        <a:p>
          <a:endParaRPr lang="en-IN"/>
        </a:p>
      </dgm:t>
    </dgm:pt>
    <dgm:pt modelId="{EC819811-9F0F-467D-9F14-56186D31025D}">
      <dgm:prSet/>
      <dgm:spPr/>
      <dgm:t>
        <a:bodyPr/>
        <a:lstStyle/>
        <a:p>
          <a:pPr>
            <a:lnSpc>
              <a:spcPct val="100000"/>
            </a:lnSpc>
          </a:pPr>
          <a:r>
            <a:rPr lang="en-IN"/>
            <a:t>Training sets are used to train algorithms while test sets are used to evaluate their performance and accuracy.</a:t>
          </a:r>
        </a:p>
      </dgm:t>
    </dgm:pt>
    <dgm:pt modelId="{82C4BFAA-6EDE-47A8-978F-4F0725D48002}" type="parTrans" cxnId="{38679574-D3A1-42E2-AEA3-DEBF2B5F94B3}">
      <dgm:prSet/>
      <dgm:spPr/>
      <dgm:t>
        <a:bodyPr/>
        <a:lstStyle/>
        <a:p>
          <a:endParaRPr lang="en-IN"/>
        </a:p>
      </dgm:t>
    </dgm:pt>
    <dgm:pt modelId="{F350B6EF-DAAC-4389-B1EA-FC1A19FF7DF5}" type="sibTrans" cxnId="{38679574-D3A1-42E2-AEA3-DEBF2B5F94B3}">
      <dgm:prSet/>
      <dgm:spPr/>
      <dgm:t>
        <a:bodyPr/>
        <a:lstStyle/>
        <a:p>
          <a:endParaRPr lang="en-IN"/>
        </a:p>
      </dgm:t>
    </dgm:pt>
    <dgm:pt modelId="{6E439EF5-6DCA-40F0-8DAF-FBD6E3A34780}" type="pres">
      <dgm:prSet presAssocID="{ABD45269-15F0-49B0-B23F-3A38A1A7390E}" presName="Root" presStyleCnt="0">
        <dgm:presLayoutVars>
          <dgm:dir/>
          <dgm:resizeHandles val="exact"/>
        </dgm:presLayoutVars>
      </dgm:prSet>
      <dgm:spPr/>
    </dgm:pt>
    <dgm:pt modelId="{209AC2D0-0ABF-4A87-8477-BFC999157D51}" type="pres">
      <dgm:prSet presAssocID="{AA29807D-1F2C-47AC-BCB0-CA0A363879CF}" presName="Composite" presStyleCnt="0"/>
      <dgm:spPr/>
    </dgm:pt>
    <dgm:pt modelId="{E6782720-5001-4643-9076-86B84C193A3F}" type="pres">
      <dgm:prSet presAssocID="{AA29807D-1F2C-47AC-BCB0-CA0A363879CF}"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1937" r="11814" b="1"/>
          <a:stretch/>
        </a:blipFill>
      </dgm:spPr>
      <dgm:extLst>
        <a:ext uri="{E40237B7-FDA0-4F09-8148-C483321AD2D9}">
          <dgm14:cNvPr xmlns:dgm14="http://schemas.microsoft.com/office/drawing/2010/diagram" id="0" name="" descr="Digital financial graph"/>
        </a:ext>
      </dgm:extLst>
    </dgm:pt>
    <dgm:pt modelId="{A493F9AD-6B50-4A8F-B87F-E7A5A106D191}" type="pres">
      <dgm:prSet presAssocID="{AA29807D-1F2C-47AC-BCB0-CA0A363879CF}" presName="Subtitle" presStyleLbl="revTx" presStyleIdx="0" presStyleCnt="6">
        <dgm:presLayoutVars>
          <dgm:chMax val="0"/>
          <dgm:bulletEnabled/>
        </dgm:presLayoutVars>
      </dgm:prSet>
      <dgm:spPr/>
    </dgm:pt>
    <dgm:pt modelId="{DC9C4636-F3D3-4F4D-A0BD-2DAB9C6AD403}" type="pres">
      <dgm:prSet presAssocID="{AA29807D-1F2C-47AC-BCB0-CA0A363879CF}" presName="Description" presStyleLbl="revTx" presStyleIdx="1" presStyleCnt="6">
        <dgm:presLayoutVars>
          <dgm:bulletEnabled/>
        </dgm:presLayoutVars>
      </dgm:prSet>
      <dgm:spPr/>
    </dgm:pt>
    <dgm:pt modelId="{EFC4C662-1FB0-4796-BC10-4938E37E3AE4}" type="pres">
      <dgm:prSet presAssocID="{73FBDF42-F548-49D6-A6C1-7C28C895B074}" presName="sibTrans" presStyleLbl="sibTrans2D1" presStyleIdx="0" presStyleCnt="0"/>
      <dgm:spPr/>
    </dgm:pt>
    <dgm:pt modelId="{76BF9280-6431-4D8C-A380-CF4E47D00CC8}" type="pres">
      <dgm:prSet presAssocID="{D6A3A7E4-5B3B-44C1-AFED-01A9ED3CA34E}" presName="Composite" presStyleCnt="0"/>
      <dgm:spPr/>
    </dgm:pt>
    <dgm:pt modelId="{572639AA-3549-494C-B2F4-66FD1552DB7C}" type="pres">
      <dgm:prSet presAssocID="{D6A3A7E4-5B3B-44C1-AFED-01A9ED3CA34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063" r="27938" b="2"/>
          <a:stretch/>
        </a:blipFill>
      </dgm:spPr>
      <dgm:extLst>
        <a:ext uri="{E40237B7-FDA0-4F09-8148-C483321AD2D9}">
          <dgm14:cNvPr xmlns:dgm14="http://schemas.microsoft.com/office/drawing/2010/diagram" id="0" name="" descr="Artificial intelligence"/>
        </a:ext>
      </dgm:extLst>
    </dgm:pt>
    <dgm:pt modelId="{2A50A0D2-3AFB-4B0A-BB50-64147CF7E1D9}" type="pres">
      <dgm:prSet presAssocID="{D6A3A7E4-5B3B-44C1-AFED-01A9ED3CA34E}" presName="Subtitle" presStyleLbl="revTx" presStyleIdx="2" presStyleCnt="6">
        <dgm:presLayoutVars>
          <dgm:chMax val="0"/>
          <dgm:bulletEnabled/>
        </dgm:presLayoutVars>
      </dgm:prSet>
      <dgm:spPr/>
    </dgm:pt>
    <dgm:pt modelId="{33AC06B9-FD5E-4F1E-9870-063FE2853A35}" type="pres">
      <dgm:prSet presAssocID="{D6A3A7E4-5B3B-44C1-AFED-01A9ED3CA34E}" presName="Description" presStyleLbl="revTx" presStyleIdx="3" presStyleCnt="6">
        <dgm:presLayoutVars>
          <dgm:bulletEnabled/>
        </dgm:presLayoutVars>
      </dgm:prSet>
      <dgm:spPr/>
    </dgm:pt>
    <dgm:pt modelId="{A3F1E8DE-8248-4456-9DB3-627420A0F88C}" type="pres">
      <dgm:prSet presAssocID="{D1759295-20F1-41CE-886C-10AB64F103D9}" presName="sibTrans" presStyleLbl="sibTrans2D1" presStyleIdx="0" presStyleCnt="0"/>
      <dgm:spPr/>
    </dgm:pt>
    <dgm:pt modelId="{69B992DC-2C79-4253-9A1A-39BD9B447444}" type="pres">
      <dgm:prSet presAssocID="{400E52B8-0CA6-400E-908B-42C7C61F6E27}" presName="Composite" presStyleCnt="0"/>
      <dgm:spPr/>
    </dgm:pt>
    <dgm:pt modelId="{6FBE0FAA-0A52-48EC-851F-B378AD7DA9AA}" type="pres">
      <dgm:prSet presAssocID="{400E52B8-0CA6-400E-908B-42C7C61F6E2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10" b="-10"/>
          <a:stretch/>
        </a:blipFill>
      </dgm:spPr>
      <dgm:extLst>
        <a:ext uri="{E40237B7-FDA0-4F09-8148-C483321AD2D9}">
          <dgm14:cNvPr xmlns:dgm14="http://schemas.microsoft.com/office/drawing/2010/diagram" id="0" name="" descr="http://kuaijibbs.com/istockphoto/banner/zhuce1.jpg "/>
        </a:ext>
      </dgm:extLst>
    </dgm:pt>
    <dgm:pt modelId="{53618089-6EE7-4D42-A19B-A682E6A55977}" type="pres">
      <dgm:prSet presAssocID="{400E52B8-0CA6-400E-908B-42C7C61F6E27}" presName="Subtitle" presStyleLbl="revTx" presStyleIdx="4" presStyleCnt="6">
        <dgm:presLayoutVars>
          <dgm:chMax val="0"/>
          <dgm:bulletEnabled/>
        </dgm:presLayoutVars>
      </dgm:prSet>
      <dgm:spPr/>
    </dgm:pt>
    <dgm:pt modelId="{2C0C8663-2F9B-47D5-BBB1-31C3065BC201}" type="pres">
      <dgm:prSet presAssocID="{400E52B8-0CA6-400E-908B-42C7C61F6E27}" presName="Description" presStyleLbl="revTx" presStyleIdx="5" presStyleCnt="6">
        <dgm:presLayoutVars>
          <dgm:bulletEnabled/>
        </dgm:presLayoutVars>
      </dgm:prSet>
      <dgm:spPr/>
    </dgm:pt>
  </dgm:ptLst>
  <dgm:cxnLst>
    <dgm:cxn modelId="{6BFA160A-17AB-4E51-BC39-30C1AFDD23F2}" type="presOf" srcId="{EC819811-9F0F-467D-9F14-56186D31025D}" destId="{2C0C8663-2F9B-47D5-BBB1-31C3065BC201}" srcOrd="0" destOrd="0" presId="urn:microsoft.com/office/officeart/2024/3/layout/verticalVisualTextBlock1"/>
    <dgm:cxn modelId="{0F358310-C1EC-4528-9509-4B26CEFEDAB0}" type="presOf" srcId="{AA29807D-1F2C-47AC-BCB0-CA0A363879CF}" destId="{A493F9AD-6B50-4A8F-B87F-E7A5A106D191}" srcOrd="0" destOrd="0" presId="urn:microsoft.com/office/officeart/2024/3/layout/verticalVisualTextBlock1"/>
    <dgm:cxn modelId="{952D9615-6CD6-4BCB-B7B9-AB11CEAFA207}" srcId="{ABD45269-15F0-49B0-B23F-3A38A1A7390E}" destId="{400E52B8-0CA6-400E-908B-42C7C61F6E27}" srcOrd="2" destOrd="0" parTransId="{C3A729E7-BDE0-4EB2-9FEB-67E4F7EA723F}" sibTransId="{3AC39545-10ED-4D22-89B4-1EC7E144DCFF}"/>
    <dgm:cxn modelId="{F7347319-8073-4523-ADF8-80B973CFC1C3}" srcId="{AA29807D-1F2C-47AC-BCB0-CA0A363879CF}" destId="{00DA3CA7-DC33-4B50-88FC-DA82AE7E0CD3}" srcOrd="0" destOrd="0" parTransId="{99425BD0-79DF-40B9-A1E0-7D8BCED30ACB}" sibTransId="{651B26A7-6C93-4541-97D4-A6CE1542160F}"/>
    <dgm:cxn modelId="{9521E223-58C4-4EFF-BFB3-DCC45A93EEE5}" type="presOf" srcId="{400E52B8-0CA6-400E-908B-42C7C61F6E27}" destId="{53618089-6EE7-4D42-A19B-A682E6A55977}" srcOrd="0" destOrd="0" presId="urn:microsoft.com/office/officeart/2024/3/layout/verticalVisualTextBlock1"/>
    <dgm:cxn modelId="{BD5F9C53-A89C-4612-94CA-924820F9F905}" type="presOf" srcId="{D6A3A7E4-5B3B-44C1-AFED-01A9ED3CA34E}" destId="{2A50A0D2-3AFB-4B0A-BB50-64147CF7E1D9}" srcOrd="0" destOrd="0" presId="urn:microsoft.com/office/officeart/2024/3/layout/verticalVisualTextBlock1"/>
    <dgm:cxn modelId="{38679574-D3A1-42E2-AEA3-DEBF2B5F94B3}" srcId="{400E52B8-0CA6-400E-908B-42C7C61F6E27}" destId="{EC819811-9F0F-467D-9F14-56186D31025D}" srcOrd="0" destOrd="0" parTransId="{82C4BFAA-6EDE-47A8-978F-4F0725D48002}" sibTransId="{F350B6EF-DAAC-4389-B1EA-FC1A19FF7DF5}"/>
    <dgm:cxn modelId="{7CFD7579-5ADB-4A86-8821-7B244A591728}" type="presOf" srcId="{00DA3CA7-DC33-4B50-88FC-DA82AE7E0CD3}" destId="{DC9C4636-F3D3-4F4D-A0BD-2DAB9C6AD403}" srcOrd="0" destOrd="0" presId="urn:microsoft.com/office/officeart/2024/3/layout/verticalVisualTextBlock1"/>
    <dgm:cxn modelId="{E963F27E-4261-48BF-8988-D4EFE6F985E4}" type="presOf" srcId="{D1759295-20F1-41CE-886C-10AB64F103D9}" destId="{A3F1E8DE-8248-4456-9DB3-627420A0F88C}" srcOrd="0" destOrd="0" presId="urn:microsoft.com/office/officeart/2024/3/layout/verticalVisualTextBlock1"/>
    <dgm:cxn modelId="{7419D48B-7CE1-4CD1-9336-7F31C1A86362}" type="presOf" srcId="{ABD45269-15F0-49B0-B23F-3A38A1A7390E}" destId="{6E439EF5-6DCA-40F0-8DAF-FBD6E3A34780}" srcOrd="0" destOrd="0" presId="urn:microsoft.com/office/officeart/2024/3/layout/verticalVisualTextBlock1"/>
    <dgm:cxn modelId="{0F9C2D8F-650D-4D4C-855D-6FAA042D1928}" type="presOf" srcId="{6F19D481-BD26-4BF3-B221-C5BCC1D648F7}" destId="{33AC06B9-FD5E-4F1E-9870-063FE2853A35}" srcOrd="0" destOrd="0" presId="urn:microsoft.com/office/officeart/2024/3/layout/verticalVisualTextBlock1"/>
    <dgm:cxn modelId="{FBC93395-49BE-4A01-84B1-7BF83E5083FE}" srcId="{ABD45269-15F0-49B0-B23F-3A38A1A7390E}" destId="{D6A3A7E4-5B3B-44C1-AFED-01A9ED3CA34E}" srcOrd="1" destOrd="0" parTransId="{BE66B21D-BBEF-432F-9849-959DE238CB99}" sibTransId="{D1759295-20F1-41CE-886C-10AB64F103D9}"/>
    <dgm:cxn modelId="{0F81E29C-6B2C-439B-BC07-6101D508698A}" type="presOf" srcId="{73FBDF42-F548-49D6-A6C1-7C28C895B074}" destId="{EFC4C662-1FB0-4796-BC10-4938E37E3AE4}" srcOrd="0" destOrd="0" presId="urn:microsoft.com/office/officeart/2024/3/layout/verticalVisualTextBlock1"/>
    <dgm:cxn modelId="{6B3B39AD-4DBF-42F2-92DF-FE4A8C4E54F6}" srcId="{D6A3A7E4-5B3B-44C1-AFED-01A9ED3CA34E}" destId="{6F19D481-BD26-4BF3-B221-C5BCC1D648F7}" srcOrd="0" destOrd="0" parTransId="{40464D5D-FA2B-4A9B-ABD4-C39582E57C41}" sibTransId="{A73E4345-EBCC-46B4-90D1-88AD719C5622}"/>
    <dgm:cxn modelId="{3D4941F9-0CF3-4E03-9BA1-D43285750021}" srcId="{ABD45269-15F0-49B0-B23F-3A38A1A7390E}" destId="{AA29807D-1F2C-47AC-BCB0-CA0A363879CF}" srcOrd="0" destOrd="0" parTransId="{6FF3DF39-7D95-44B5-A250-701E99EBD985}" sibTransId="{73FBDF42-F548-49D6-A6C1-7C28C895B074}"/>
    <dgm:cxn modelId="{3DE2223B-D1CA-4AB8-900D-8527FF4A82A2}" type="presParOf" srcId="{6E439EF5-6DCA-40F0-8DAF-FBD6E3A34780}" destId="{209AC2D0-0ABF-4A87-8477-BFC999157D51}" srcOrd="0" destOrd="0" presId="urn:microsoft.com/office/officeart/2024/3/layout/verticalVisualTextBlock1"/>
    <dgm:cxn modelId="{E89242E5-C224-40AB-909B-CA339524DE27}" type="presParOf" srcId="{209AC2D0-0ABF-4A87-8477-BFC999157D51}" destId="{E6782720-5001-4643-9076-86B84C193A3F}" srcOrd="0" destOrd="0" presId="urn:microsoft.com/office/officeart/2024/3/layout/verticalVisualTextBlock1"/>
    <dgm:cxn modelId="{CEAA3778-D3B8-4358-88DB-22BA32EAEA1A}" type="presParOf" srcId="{209AC2D0-0ABF-4A87-8477-BFC999157D51}" destId="{A493F9AD-6B50-4A8F-B87F-E7A5A106D191}" srcOrd="1" destOrd="0" presId="urn:microsoft.com/office/officeart/2024/3/layout/verticalVisualTextBlock1"/>
    <dgm:cxn modelId="{02D8E7E5-A5FB-402E-8EC4-53C990ECBA53}" type="presParOf" srcId="{209AC2D0-0ABF-4A87-8477-BFC999157D51}" destId="{DC9C4636-F3D3-4F4D-A0BD-2DAB9C6AD403}" srcOrd="2" destOrd="0" presId="urn:microsoft.com/office/officeart/2024/3/layout/verticalVisualTextBlock1"/>
    <dgm:cxn modelId="{C09854C5-F9B8-4E9D-AD8B-4ACD191E957B}" type="presParOf" srcId="{6E439EF5-6DCA-40F0-8DAF-FBD6E3A34780}" destId="{EFC4C662-1FB0-4796-BC10-4938E37E3AE4}" srcOrd="1" destOrd="0" presId="urn:microsoft.com/office/officeart/2024/3/layout/verticalVisualTextBlock1"/>
    <dgm:cxn modelId="{D991B8CD-8E94-4DCC-ABEE-A97203EBD5F7}" type="presParOf" srcId="{6E439EF5-6DCA-40F0-8DAF-FBD6E3A34780}" destId="{76BF9280-6431-4D8C-A380-CF4E47D00CC8}" srcOrd="2" destOrd="0" presId="urn:microsoft.com/office/officeart/2024/3/layout/verticalVisualTextBlock1"/>
    <dgm:cxn modelId="{07903B8D-91EF-4BF9-8F70-9D51223217E8}" type="presParOf" srcId="{76BF9280-6431-4D8C-A380-CF4E47D00CC8}" destId="{572639AA-3549-494C-B2F4-66FD1552DB7C}" srcOrd="0" destOrd="0" presId="urn:microsoft.com/office/officeart/2024/3/layout/verticalVisualTextBlock1"/>
    <dgm:cxn modelId="{3ED6AD82-E473-418F-8607-5A50A86B527F}" type="presParOf" srcId="{76BF9280-6431-4D8C-A380-CF4E47D00CC8}" destId="{2A50A0D2-3AFB-4B0A-BB50-64147CF7E1D9}" srcOrd="1" destOrd="0" presId="urn:microsoft.com/office/officeart/2024/3/layout/verticalVisualTextBlock1"/>
    <dgm:cxn modelId="{A25CDAEF-FA43-433C-B0D8-D0CE22A9D6C2}" type="presParOf" srcId="{76BF9280-6431-4D8C-A380-CF4E47D00CC8}" destId="{33AC06B9-FD5E-4F1E-9870-063FE2853A35}" srcOrd="2" destOrd="0" presId="urn:microsoft.com/office/officeart/2024/3/layout/verticalVisualTextBlock1"/>
    <dgm:cxn modelId="{37549C3E-9766-4F8D-A599-6B756F3846D7}" type="presParOf" srcId="{6E439EF5-6DCA-40F0-8DAF-FBD6E3A34780}" destId="{A3F1E8DE-8248-4456-9DB3-627420A0F88C}" srcOrd="3" destOrd="0" presId="urn:microsoft.com/office/officeart/2024/3/layout/verticalVisualTextBlock1"/>
    <dgm:cxn modelId="{AA5ED5BE-7DCE-478E-988F-EE8205D44D4E}" type="presParOf" srcId="{6E439EF5-6DCA-40F0-8DAF-FBD6E3A34780}" destId="{69B992DC-2C79-4253-9A1A-39BD9B447444}" srcOrd="4" destOrd="0" presId="urn:microsoft.com/office/officeart/2024/3/layout/verticalVisualTextBlock1"/>
    <dgm:cxn modelId="{20298822-E1E6-4B44-A2B7-CDD40777AD3E}" type="presParOf" srcId="{69B992DC-2C79-4253-9A1A-39BD9B447444}" destId="{6FBE0FAA-0A52-48EC-851F-B378AD7DA9AA}" srcOrd="0" destOrd="0" presId="urn:microsoft.com/office/officeart/2024/3/layout/verticalVisualTextBlock1"/>
    <dgm:cxn modelId="{3355E2AB-EE41-46BA-9337-601D1352F829}" type="presParOf" srcId="{69B992DC-2C79-4253-9A1A-39BD9B447444}" destId="{53618089-6EE7-4D42-A19B-A682E6A55977}" srcOrd="1" destOrd="0" presId="urn:microsoft.com/office/officeart/2024/3/layout/verticalVisualTextBlock1"/>
    <dgm:cxn modelId="{0D5240B6-B9E6-40A3-8F26-3E9B06C964E3}" type="presParOf" srcId="{69B992DC-2C79-4253-9A1A-39BD9B447444}" destId="{2C0C8663-2F9B-47D5-BBB1-31C3065BC20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47F49E-8D7A-4326-9336-FE51AB07C361}"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ADD153F4-33B8-4AEA-8460-13DDA4FFFECC}">
      <dgm:prSet/>
      <dgm:spPr/>
      <dgm:t>
        <a:bodyPr/>
        <a:lstStyle/>
        <a:p>
          <a:pPr>
            <a:lnSpc>
              <a:spcPct val="100000"/>
            </a:lnSpc>
            <a:defRPr b="1"/>
          </a:pPr>
          <a:r>
            <a:rPr lang="en-IN"/>
            <a:t>Predictive Analytics</a:t>
          </a:r>
        </a:p>
      </dgm:t>
    </dgm:pt>
    <dgm:pt modelId="{FD79149A-0E07-4727-9ACE-5640523DC718}" type="parTrans" cxnId="{92F9E7E4-629D-433A-AD10-32626BCB35AD}">
      <dgm:prSet/>
      <dgm:spPr/>
      <dgm:t>
        <a:bodyPr/>
        <a:lstStyle/>
        <a:p>
          <a:endParaRPr lang="en-IN"/>
        </a:p>
      </dgm:t>
    </dgm:pt>
    <dgm:pt modelId="{7716255D-8478-4D82-BAB6-BC0F09088BA3}" type="sibTrans" cxnId="{92F9E7E4-629D-433A-AD10-32626BCB35AD}">
      <dgm:prSet/>
      <dgm:spPr/>
      <dgm:t>
        <a:bodyPr/>
        <a:lstStyle/>
        <a:p>
          <a:pPr>
            <a:lnSpc>
              <a:spcPct val="100000"/>
            </a:lnSpc>
            <a:defRPr b="1"/>
          </a:pPr>
          <a:endParaRPr lang="en-IN"/>
        </a:p>
      </dgm:t>
    </dgm:pt>
    <dgm:pt modelId="{44C55F2E-ECD2-4FDC-A025-A6D840AFD36D}">
      <dgm:prSet/>
      <dgm:spPr/>
      <dgm:t>
        <a:bodyPr/>
        <a:lstStyle/>
        <a:p>
          <a:pPr>
            <a:lnSpc>
              <a:spcPct val="100000"/>
            </a:lnSpc>
          </a:pPr>
          <a:r>
            <a:rPr lang="en-IN"/>
            <a:t>Machine learning algorithms are utilized to analyze data and make predictions, helping businesses make informed decisions.</a:t>
          </a:r>
        </a:p>
      </dgm:t>
    </dgm:pt>
    <dgm:pt modelId="{67CDB426-3C62-4A3D-8FE3-DA19F74A5A6F}" type="parTrans" cxnId="{820A9EEC-5F55-40FB-9CE0-11CD273EF5F3}">
      <dgm:prSet/>
      <dgm:spPr/>
      <dgm:t>
        <a:bodyPr/>
        <a:lstStyle/>
        <a:p>
          <a:endParaRPr lang="en-IN"/>
        </a:p>
      </dgm:t>
    </dgm:pt>
    <dgm:pt modelId="{3B8A1BC6-4900-43FB-8F7D-9254F2D3187C}" type="sibTrans" cxnId="{820A9EEC-5F55-40FB-9CE0-11CD273EF5F3}">
      <dgm:prSet/>
      <dgm:spPr/>
      <dgm:t>
        <a:bodyPr/>
        <a:lstStyle/>
        <a:p>
          <a:endParaRPr lang="en-IN"/>
        </a:p>
      </dgm:t>
    </dgm:pt>
    <dgm:pt modelId="{9E3A4C49-B900-4E2C-A84F-4EBA9FACB984}">
      <dgm:prSet/>
      <dgm:spPr/>
      <dgm:t>
        <a:bodyPr/>
        <a:lstStyle/>
        <a:p>
          <a:pPr>
            <a:lnSpc>
              <a:spcPct val="100000"/>
            </a:lnSpc>
            <a:defRPr b="1"/>
          </a:pPr>
          <a:r>
            <a:rPr lang="en-IN"/>
            <a:t>Fraud Detection</a:t>
          </a:r>
        </a:p>
      </dgm:t>
    </dgm:pt>
    <dgm:pt modelId="{1E84753E-9E2F-46D3-826E-D064F9D8352C}" type="parTrans" cxnId="{D1FA9A3A-9467-4B29-9351-0A412580D789}">
      <dgm:prSet/>
      <dgm:spPr/>
      <dgm:t>
        <a:bodyPr/>
        <a:lstStyle/>
        <a:p>
          <a:endParaRPr lang="en-IN"/>
        </a:p>
      </dgm:t>
    </dgm:pt>
    <dgm:pt modelId="{E0C93575-0BCB-4BD9-B027-2B4F529BF5CC}" type="sibTrans" cxnId="{D1FA9A3A-9467-4B29-9351-0A412580D789}">
      <dgm:prSet/>
      <dgm:spPr/>
      <dgm:t>
        <a:bodyPr/>
        <a:lstStyle/>
        <a:p>
          <a:pPr>
            <a:lnSpc>
              <a:spcPct val="100000"/>
            </a:lnSpc>
            <a:defRPr b="1"/>
          </a:pPr>
          <a:endParaRPr lang="en-IN"/>
        </a:p>
      </dgm:t>
    </dgm:pt>
    <dgm:pt modelId="{69E60F29-2466-42FF-9882-53033167758A}">
      <dgm:prSet/>
      <dgm:spPr/>
      <dgm:t>
        <a:bodyPr/>
        <a:lstStyle/>
        <a:p>
          <a:pPr>
            <a:lnSpc>
              <a:spcPct val="100000"/>
            </a:lnSpc>
          </a:pPr>
          <a:r>
            <a:rPr lang="en-IN"/>
            <a:t>Machine learning enhances security by identifying fraudulent activities through anomaly detection in transactions.</a:t>
          </a:r>
        </a:p>
      </dgm:t>
    </dgm:pt>
    <dgm:pt modelId="{D5CB5209-5E3B-49DB-8A8B-5380AEF04538}" type="parTrans" cxnId="{697EEB14-85BB-46DA-886C-140644BC4438}">
      <dgm:prSet/>
      <dgm:spPr/>
      <dgm:t>
        <a:bodyPr/>
        <a:lstStyle/>
        <a:p>
          <a:endParaRPr lang="en-IN"/>
        </a:p>
      </dgm:t>
    </dgm:pt>
    <dgm:pt modelId="{4A51AB71-A95F-4D9B-AF4E-39E38A8D8982}" type="sibTrans" cxnId="{697EEB14-85BB-46DA-886C-140644BC4438}">
      <dgm:prSet/>
      <dgm:spPr/>
      <dgm:t>
        <a:bodyPr/>
        <a:lstStyle/>
        <a:p>
          <a:endParaRPr lang="en-IN"/>
        </a:p>
      </dgm:t>
    </dgm:pt>
    <dgm:pt modelId="{0A398060-6F9F-4E46-AC24-733C63D62AC7}">
      <dgm:prSet/>
      <dgm:spPr/>
      <dgm:t>
        <a:bodyPr/>
        <a:lstStyle/>
        <a:p>
          <a:pPr>
            <a:lnSpc>
              <a:spcPct val="100000"/>
            </a:lnSpc>
            <a:defRPr b="1"/>
          </a:pPr>
          <a:r>
            <a:rPr lang="en-IN"/>
            <a:t>Customer Segmentation</a:t>
          </a:r>
        </a:p>
      </dgm:t>
    </dgm:pt>
    <dgm:pt modelId="{523AA6A7-E77C-4028-88C3-B0D1DB6F6AAE}" type="parTrans" cxnId="{4F6579D8-66C5-4841-91B8-89F33D490C81}">
      <dgm:prSet/>
      <dgm:spPr/>
      <dgm:t>
        <a:bodyPr/>
        <a:lstStyle/>
        <a:p>
          <a:endParaRPr lang="en-IN"/>
        </a:p>
      </dgm:t>
    </dgm:pt>
    <dgm:pt modelId="{CCE587E2-ABAA-4949-9051-F991859144DB}" type="sibTrans" cxnId="{4F6579D8-66C5-4841-91B8-89F33D490C81}">
      <dgm:prSet/>
      <dgm:spPr/>
      <dgm:t>
        <a:bodyPr/>
        <a:lstStyle/>
        <a:p>
          <a:endParaRPr lang="en-IN"/>
        </a:p>
      </dgm:t>
    </dgm:pt>
    <dgm:pt modelId="{BFF8A680-A92C-4261-9B29-8BB4ABE2D612}">
      <dgm:prSet/>
      <dgm:spPr/>
      <dgm:t>
        <a:bodyPr/>
        <a:lstStyle/>
        <a:p>
          <a:pPr>
            <a:lnSpc>
              <a:spcPct val="100000"/>
            </a:lnSpc>
          </a:pPr>
          <a:r>
            <a:rPr lang="en-IN"/>
            <a:t>Machine learning enables businesses to segment customers effectively, improving marketing strategies and customer engagement.</a:t>
          </a:r>
        </a:p>
      </dgm:t>
    </dgm:pt>
    <dgm:pt modelId="{39B6AC72-73EE-4B38-947B-A38B16FF89CC}" type="parTrans" cxnId="{9D213F67-4352-46F5-89F8-76D7F65E13D8}">
      <dgm:prSet/>
      <dgm:spPr/>
      <dgm:t>
        <a:bodyPr/>
        <a:lstStyle/>
        <a:p>
          <a:endParaRPr lang="en-IN"/>
        </a:p>
      </dgm:t>
    </dgm:pt>
    <dgm:pt modelId="{843C310A-A522-4647-8081-1D23D2B9DC2A}" type="sibTrans" cxnId="{9D213F67-4352-46F5-89F8-76D7F65E13D8}">
      <dgm:prSet/>
      <dgm:spPr/>
      <dgm:t>
        <a:bodyPr/>
        <a:lstStyle/>
        <a:p>
          <a:endParaRPr lang="en-IN"/>
        </a:p>
      </dgm:t>
    </dgm:pt>
    <dgm:pt modelId="{2FDC0B1A-6B4D-4515-87D8-EC8F3F699DD7}" type="pres">
      <dgm:prSet presAssocID="{1A47F49E-8D7A-4326-9336-FE51AB07C361}" presName="Root" presStyleCnt="0">
        <dgm:presLayoutVars>
          <dgm:dir/>
          <dgm:resizeHandles val="exact"/>
        </dgm:presLayoutVars>
      </dgm:prSet>
      <dgm:spPr/>
    </dgm:pt>
    <dgm:pt modelId="{B12A9434-5165-4D17-9B44-2179C5CA1C06}" type="pres">
      <dgm:prSet presAssocID="{ADD153F4-33B8-4AEA-8460-13DDA4FFFECC}" presName="Composite" presStyleCnt="0"/>
      <dgm:spPr/>
    </dgm:pt>
    <dgm:pt modelId="{A3873AC7-52E0-4B87-9A31-BB06FDFB662A}" type="pres">
      <dgm:prSet presAssocID="{ADD153F4-33B8-4AEA-8460-13DDA4FFFEC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158" r="25095" b="4"/>
          <a:stretch/>
        </a:blipFill>
      </dgm:spPr>
      <dgm:extLst>
        <a:ext uri="{E40237B7-FDA0-4F09-8148-C483321AD2D9}">
          <dgm14:cNvPr xmlns:dgm14="http://schemas.microsoft.com/office/drawing/2010/diagram" id="0" name="" descr="Magnifying glass showing decling performance"/>
        </a:ext>
      </dgm:extLst>
    </dgm:pt>
    <dgm:pt modelId="{543BDE1B-3842-43DE-8FD0-3503BED7C93C}" type="pres">
      <dgm:prSet presAssocID="{ADD153F4-33B8-4AEA-8460-13DDA4FFFECC}" presName="Subtitle" presStyleLbl="revTx" presStyleIdx="0" presStyleCnt="6">
        <dgm:presLayoutVars>
          <dgm:chMax val="0"/>
          <dgm:bulletEnabled/>
        </dgm:presLayoutVars>
      </dgm:prSet>
      <dgm:spPr/>
    </dgm:pt>
    <dgm:pt modelId="{D1B89AA6-0044-468B-9545-84415004C6E4}" type="pres">
      <dgm:prSet presAssocID="{ADD153F4-33B8-4AEA-8460-13DDA4FFFECC}" presName="Description" presStyleLbl="revTx" presStyleIdx="1" presStyleCnt="6">
        <dgm:presLayoutVars>
          <dgm:bulletEnabled/>
        </dgm:presLayoutVars>
      </dgm:prSet>
      <dgm:spPr/>
    </dgm:pt>
    <dgm:pt modelId="{F1BF5F3F-FB6D-4212-ABEF-B46F411122B0}" type="pres">
      <dgm:prSet presAssocID="{7716255D-8478-4D82-BAB6-BC0F09088BA3}" presName="sibTrans" presStyleLbl="sibTrans2D1" presStyleIdx="0" presStyleCnt="0"/>
      <dgm:spPr/>
    </dgm:pt>
    <dgm:pt modelId="{28B84D3D-B9B1-4141-8361-DE2E61D695B5}" type="pres">
      <dgm:prSet presAssocID="{9E3A4C49-B900-4E2C-A84F-4EBA9FACB984}" presName="Composite" presStyleCnt="0"/>
      <dgm:spPr/>
    </dgm:pt>
    <dgm:pt modelId="{79FA23EB-BB16-46D4-9D52-C70850089C40}" type="pres">
      <dgm:prSet presAssocID="{9E3A4C49-B900-4E2C-A84F-4EBA9FACB98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0531" r="4467" b="-4"/>
          <a:stretch/>
        </a:blipFill>
      </dgm:spPr>
      <dgm:extLst>
        <a:ext uri="{E40237B7-FDA0-4F09-8148-C483321AD2D9}">
          <dgm14:cNvPr xmlns:dgm14="http://schemas.microsoft.com/office/drawing/2010/diagram" id="0" name="" descr="Conceptual image representing mosaic media interface and the digital software. A wall of screens curves away from view, shimmering with an assortment of random graphics, animations and simple icon images."/>
        </a:ext>
      </dgm:extLst>
    </dgm:pt>
    <dgm:pt modelId="{3A004B09-AD41-4A78-B460-47F6133F9A28}" type="pres">
      <dgm:prSet presAssocID="{9E3A4C49-B900-4E2C-A84F-4EBA9FACB984}" presName="Subtitle" presStyleLbl="revTx" presStyleIdx="2" presStyleCnt="6">
        <dgm:presLayoutVars>
          <dgm:chMax val="0"/>
          <dgm:bulletEnabled/>
        </dgm:presLayoutVars>
      </dgm:prSet>
      <dgm:spPr/>
    </dgm:pt>
    <dgm:pt modelId="{15C8F072-1441-4D98-BA39-E561E6C16BB2}" type="pres">
      <dgm:prSet presAssocID="{9E3A4C49-B900-4E2C-A84F-4EBA9FACB984}" presName="Description" presStyleLbl="revTx" presStyleIdx="3" presStyleCnt="6">
        <dgm:presLayoutVars>
          <dgm:bulletEnabled/>
        </dgm:presLayoutVars>
      </dgm:prSet>
      <dgm:spPr/>
    </dgm:pt>
    <dgm:pt modelId="{B79E1A11-31A8-4DB7-ACA8-43E2640EAE02}" type="pres">
      <dgm:prSet presAssocID="{E0C93575-0BCB-4BD9-B027-2B4F529BF5CC}" presName="sibTrans" presStyleLbl="sibTrans2D1" presStyleIdx="0" presStyleCnt="0"/>
      <dgm:spPr/>
    </dgm:pt>
    <dgm:pt modelId="{44E4C25E-5909-43DE-A32F-C1AA5827047C}" type="pres">
      <dgm:prSet presAssocID="{0A398060-6F9F-4E46-AC24-733C63D62AC7}" presName="Composite" presStyleCnt="0"/>
      <dgm:spPr/>
    </dgm:pt>
    <dgm:pt modelId="{4C199483-977E-44A7-A9F1-1EE6369134B1}" type="pres">
      <dgm:prSet presAssocID="{0A398060-6F9F-4E46-AC24-733C63D62AC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2617" r="10636" b="4"/>
          <a:stretch/>
        </a:blipFill>
      </dgm:spPr>
      <dgm:extLst>
        <a:ext uri="{E40237B7-FDA0-4F09-8148-C483321AD2D9}">
          <dgm14:cNvPr xmlns:dgm14="http://schemas.microsoft.com/office/drawing/2010/diagram" id="0" name="" descr="Social media network communication connection"/>
        </a:ext>
      </dgm:extLst>
    </dgm:pt>
    <dgm:pt modelId="{79F79109-FD51-47A8-B925-4978B0681569}" type="pres">
      <dgm:prSet presAssocID="{0A398060-6F9F-4E46-AC24-733C63D62AC7}" presName="Subtitle" presStyleLbl="revTx" presStyleIdx="4" presStyleCnt="6">
        <dgm:presLayoutVars>
          <dgm:chMax val="0"/>
          <dgm:bulletEnabled/>
        </dgm:presLayoutVars>
      </dgm:prSet>
      <dgm:spPr/>
    </dgm:pt>
    <dgm:pt modelId="{1C329FA7-92BC-4F20-ACE2-15FD462EDC83}" type="pres">
      <dgm:prSet presAssocID="{0A398060-6F9F-4E46-AC24-733C63D62AC7}" presName="Description" presStyleLbl="revTx" presStyleIdx="5" presStyleCnt="6">
        <dgm:presLayoutVars>
          <dgm:bulletEnabled/>
        </dgm:presLayoutVars>
      </dgm:prSet>
      <dgm:spPr/>
    </dgm:pt>
  </dgm:ptLst>
  <dgm:cxnLst>
    <dgm:cxn modelId="{C565FE0A-F30E-40F0-9813-E5A518C73E0C}" type="presOf" srcId="{69E60F29-2466-42FF-9882-53033167758A}" destId="{15C8F072-1441-4D98-BA39-E561E6C16BB2}" srcOrd="0" destOrd="0" presId="urn:microsoft.com/office/officeart/2024/3/layout/verticalVisualTextBlock1"/>
    <dgm:cxn modelId="{697EEB14-85BB-46DA-886C-140644BC4438}" srcId="{9E3A4C49-B900-4E2C-A84F-4EBA9FACB984}" destId="{69E60F29-2466-42FF-9882-53033167758A}" srcOrd="0" destOrd="0" parTransId="{D5CB5209-5E3B-49DB-8A8B-5380AEF04538}" sibTransId="{4A51AB71-A95F-4D9B-AF4E-39E38A8D8982}"/>
    <dgm:cxn modelId="{D1FA9A3A-9467-4B29-9351-0A412580D789}" srcId="{1A47F49E-8D7A-4326-9336-FE51AB07C361}" destId="{9E3A4C49-B900-4E2C-A84F-4EBA9FACB984}" srcOrd="1" destOrd="0" parTransId="{1E84753E-9E2F-46D3-826E-D064F9D8352C}" sibTransId="{E0C93575-0BCB-4BD9-B027-2B4F529BF5CC}"/>
    <dgm:cxn modelId="{9D213F67-4352-46F5-89F8-76D7F65E13D8}" srcId="{0A398060-6F9F-4E46-AC24-733C63D62AC7}" destId="{BFF8A680-A92C-4261-9B29-8BB4ABE2D612}" srcOrd="0" destOrd="0" parTransId="{39B6AC72-73EE-4B38-947B-A38B16FF89CC}" sibTransId="{843C310A-A522-4647-8081-1D23D2B9DC2A}"/>
    <dgm:cxn modelId="{D487B86A-0CC2-4F2E-84FC-E5B550958C7A}" type="presOf" srcId="{1A47F49E-8D7A-4326-9336-FE51AB07C361}" destId="{2FDC0B1A-6B4D-4515-87D8-EC8F3F699DD7}" srcOrd="0" destOrd="0" presId="urn:microsoft.com/office/officeart/2024/3/layout/verticalVisualTextBlock1"/>
    <dgm:cxn modelId="{1A7B504F-2765-496C-972D-A5B54912FD6F}" type="presOf" srcId="{E0C93575-0BCB-4BD9-B027-2B4F529BF5CC}" destId="{B79E1A11-31A8-4DB7-ACA8-43E2640EAE02}" srcOrd="0" destOrd="0" presId="urn:microsoft.com/office/officeart/2024/3/layout/verticalVisualTextBlock1"/>
    <dgm:cxn modelId="{92D0A97A-C913-4CBA-9B2E-0ED6EE078A32}" type="presOf" srcId="{9E3A4C49-B900-4E2C-A84F-4EBA9FACB984}" destId="{3A004B09-AD41-4A78-B460-47F6133F9A28}" srcOrd="0" destOrd="0" presId="urn:microsoft.com/office/officeart/2024/3/layout/verticalVisualTextBlock1"/>
    <dgm:cxn modelId="{DCC6487B-4936-4725-A520-931F37E34D56}" type="presOf" srcId="{0A398060-6F9F-4E46-AC24-733C63D62AC7}" destId="{79F79109-FD51-47A8-B925-4978B0681569}" srcOrd="0" destOrd="0" presId="urn:microsoft.com/office/officeart/2024/3/layout/verticalVisualTextBlock1"/>
    <dgm:cxn modelId="{BB7E1894-3630-409D-AFD4-0B65FC8537D5}" type="presOf" srcId="{ADD153F4-33B8-4AEA-8460-13DDA4FFFECC}" destId="{543BDE1B-3842-43DE-8FD0-3503BED7C93C}" srcOrd="0" destOrd="0" presId="urn:microsoft.com/office/officeart/2024/3/layout/verticalVisualTextBlock1"/>
    <dgm:cxn modelId="{3D3E43A4-4843-45E2-806C-6F37029C9688}" type="presOf" srcId="{7716255D-8478-4D82-BAB6-BC0F09088BA3}" destId="{F1BF5F3F-FB6D-4212-ABEF-B46F411122B0}" srcOrd="0" destOrd="0" presId="urn:microsoft.com/office/officeart/2024/3/layout/verticalVisualTextBlock1"/>
    <dgm:cxn modelId="{A402D8B9-B144-4C50-8A45-F78AC6BFBA1A}" type="presOf" srcId="{BFF8A680-A92C-4261-9B29-8BB4ABE2D612}" destId="{1C329FA7-92BC-4F20-ACE2-15FD462EDC83}" srcOrd="0" destOrd="0" presId="urn:microsoft.com/office/officeart/2024/3/layout/verticalVisualTextBlock1"/>
    <dgm:cxn modelId="{B7ACF2CA-AABA-4851-94BB-8BA80ADBD4CC}" type="presOf" srcId="{44C55F2E-ECD2-4FDC-A025-A6D840AFD36D}" destId="{D1B89AA6-0044-468B-9545-84415004C6E4}" srcOrd="0" destOrd="0" presId="urn:microsoft.com/office/officeart/2024/3/layout/verticalVisualTextBlock1"/>
    <dgm:cxn modelId="{4F6579D8-66C5-4841-91B8-89F33D490C81}" srcId="{1A47F49E-8D7A-4326-9336-FE51AB07C361}" destId="{0A398060-6F9F-4E46-AC24-733C63D62AC7}" srcOrd="2" destOrd="0" parTransId="{523AA6A7-E77C-4028-88C3-B0D1DB6F6AAE}" sibTransId="{CCE587E2-ABAA-4949-9051-F991859144DB}"/>
    <dgm:cxn modelId="{92F9E7E4-629D-433A-AD10-32626BCB35AD}" srcId="{1A47F49E-8D7A-4326-9336-FE51AB07C361}" destId="{ADD153F4-33B8-4AEA-8460-13DDA4FFFECC}" srcOrd="0" destOrd="0" parTransId="{FD79149A-0E07-4727-9ACE-5640523DC718}" sibTransId="{7716255D-8478-4D82-BAB6-BC0F09088BA3}"/>
    <dgm:cxn modelId="{820A9EEC-5F55-40FB-9CE0-11CD273EF5F3}" srcId="{ADD153F4-33B8-4AEA-8460-13DDA4FFFECC}" destId="{44C55F2E-ECD2-4FDC-A025-A6D840AFD36D}" srcOrd="0" destOrd="0" parTransId="{67CDB426-3C62-4A3D-8FE3-DA19F74A5A6F}" sibTransId="{3B8A1BC6-4900-43FB-8F7D-9254F2D3187C}"/>
    <dgm:cxn modelId="{D0293545-17E3-442A-BB7C-EA83B5EF972E}" type="presParOf" srcId="{2FDC0B1A-6B4D-4515-87D8-EC8F3F699DD7}" destId="{B12A9434-5165-4D17-9B44-2179C5CA1C06}" srcOrd="0" destOrd="0" presId="urn:microsoft.com/office/officeart/2024/3/layout/verticalVisualTextBlock1"/>
    <dgm:cxn modelId="{61EC46CD-E0DC-49F6-B9F9-7ED19C9CD309}" type="presParOf" srcId="{B12A9434-5165-4D17-9B44-2179C5CA1C06}" destId="{A3873AC7-52E0-4B87-9A31-BB06FDFB662A}" srcOrd="0" destOrd="0" presId="urn:microsoft.com/office/officeart/2024/3/layout/verticalVisualTextBlock1"/>
    <dgm:cxn modelId="{6475A205-E635-4A8A-9CA4-E4F1086D1CB5}" type="presParOf" srcId="{B12A9434-5165-4D17-9B44-2179C5CA1C06}" destId="{543BDE1B-3842-43DE-8FD0-3503BED7C93C}" srcOrd="1" destOrd="0" presId="urn:microsoft.com/office/officeart/2024/3/layout/verticalVisualTextBlock1"/>
    <dgm:cxn modelId="{8D25D15E-F758-460F-B129-426B4B846DAA}" type="presParOf" srcId="{B12A9434-5165-4D17-9B44-2179C5CA1C06}" destId="{D1B89AA6-0044-468B-9545-84415004C6E4}" srcOrd="2" destOrd="0" presId="urn:microsoft.com/office/officeart/2024/3/layout/verticalVisualTextBlock1"/>
    <dgm:cxn modelId="{33005502-E6B2-4234-95E1-149DF02A6014}" type="presParOf" srcId="{2FDC0B1A-6B4D-4515-87D8-EC8F3F699DD7}" destId="{F1BF5F3F-FB6D-4212-ABEF-B46F411122B0}" srcOrd="1" destOrd="0" presId="urn:microsoft.com/office/officeart/2024/3/layout/verticalVisualTextBlock1"/>
    <dgm:cxn modelId="{93BD7127-191A-4E47-953D-D8D8C0AFA8BD}" type="presParOf" srcId="{2FDC0B1A-6B4D-4515-87D8-EC8F3F699DD7}" destId="{28B84D3D-B9B1-4141-8361-DE2E61D695B5}" srcOrd="2" destOrd="0" presId="urn:microsoft.com/office/officeart/2024/3/layout/verticalVisualTextBlock1"/>
    <dgm:cxn modelId="{92175340-41A7-47F8-B87D-778729E10216}" type="presParOf" srcId="{28B84D3D-B9B1-4141-8361-DE2E61D695B5}" destId="{79FA23EB-BB16-46D4-9D52-C70850089C40}" srcOrd="0" destOrd="0" presId="urn:microsoft.com/office/officeart/2024/3/layout/verticalVisualTextBlock1"/>
    <dgm:cxn modelId="{9EEB0DE0-F3A3-41AD-B27F-3F0CFA04DCEA}" type="presParOf" srcId="{28B84D3D-B9B1-4141-8361-DE2E61D695B5}" destId="{3A004B09-AD41-4A78-B460-47F6133F9A28}" srcOrd="1" destOrd="0" presId="urn:microsoft.com/office/officeart/2024/3/layout/verticalVisualTextBlock1"/>
    <dgm:cxn modelId="{E5605D32-469B-4556-9ED7-8647FAEC7D0F}" type="presParOf" srcId="{28B84D3D-B9B1-4141-8361-DE2E61D695B5}" destId="{15C8F072-1441-4D98-BA39-E561E6C16BB2}" srcOrd="2" destOrd="0" presId="urn:microsoft.com/office/officeart/2024/3/layout/verticalVisualTextBlock1"/>
    <dgm:cxn modelId="{C6344525-AAE3-42E0-99B3-F49EE5ECA429}" type="presParOf" srcId="{2FDC0B1A-6B4D-4515-87D8-EC8F3F699DD7}" destId="{B79E1A11-31A8-4DB7-ACA8-43E2640EAE02}" srcOrd="3" destOrd="0" presId="urn:microsoft.com/office/officeart/2024/3/layout/verticalVisualTextBlock1"/>
    <dgm:cxn modelId="{5DF6E24F-CF13-4E0B-96DC-A7C4599B5861}" type="presParOf" srcId="{2FDC0B1A-6B4D-4515-87D8-EC8F3F699DD7}" destId="{44E4C25E-5909-43DE-A32F-C1AA5827047C}" srcOrd="4" destOrd="0" presId="urn:microsoft.com/office/officeart/2024/3/layout/verticalVisualTextBlock1"/>
    <dgm:cxn modelId="{4EFAA0D6-1A29-4352-806B-AE153B4FD9C0}" type="presParOf" srcId="{44E4C25E-5909-43DE-A32F-C1AA5827047C}" destId="{4C199483-977E-44A7-A9F1-1EE6369134B1}" srcOrd="0" destOrd="0" presId="urn:microsoft.com/office/officeart/2024/3/layout/verticalVisualTextBlock1"/>
    <dgm:cxn modelId="{1CE6BB17-984F-411F-A486-D868D0C67FAD}" type="presParOf" srcId="{44E4C25E-5909-43DE-A32F-C1AA5827047C}" destId="{79F79109-FD51-47A8-B925-4978B0681569}" srcOrd="1" destOrd="0" presId="urn:microsoft.com/office/officeart/2024/3/layout/verticalVisualTextBlock1"/>
    <dgm:cxn modelId="{F8C78E0A-F0DC-46B9-9966-7E2873E50D0D}" type="presParOf" srcId="{44E4C25E-5909-43DE-A32F-C1AA5827047C}" destId="{1C329FA7-92BC-4F20-ACE2-15FD462EDC83}"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4B7B61-C95A-4C93-B53A-E283D3E42541}"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30651EF6-DE56-4551-A3F4-CF6EE2DEFFBA}">
      <dgm:prSet/>
      <dgm:spPr/>
      <dgm:t>
        <a:bodyPr/>
        <a:lstStyle/>
        <a:p>
          <a:pPr>
            <a:lnSpc>
              <a:spcPct val="100000"/>
            </a:lnSpc>
            <a:defRPr b="1"/>
          </a:pPr>
          <a:r>
            <a:rPr lang="en-IN"/>
            <a:t>Improved Diagnostics</a:t>
          </a:r>
        </a:p>
      </dgm:t>
    </dgm:pt>
    <dgm:pt modelId="{908FB4A3-1993-4736-8C88-55D5AFFF822C}" type="parTrans" cxnId="{10FEEF90-3B94-4B3B-A742-A4AB1A4D88DF}">
      <dgm:prSet/>
      <dgm:spPr/>
      <dgm:t>
        <a:bodyPr/>
        <a:lstStyle/>
        <a:p>
          <a:endParaRPr lang="en-IN"/>
        </a:p>
      </dgm:t>
    </dgm:pt>
    <dgm:pt modelId="{9A881261-85DA-4A21-A945-F99914114F35}" type="sibTrans" cxnId="{10FEEF90-3B94-4B3B-A742-A4AB1A4D88DF}">
      <dgm:prSet/>
      <dgm:spPr/>
      <dgm:t>
        <a:bodyPr/>
        <a:lstStyle/>
        <a:p>
          <a:pPr>
            <a:lnSpc>
              <a:spcPct val="100000"/>
            </a:lnSpc>
            <a:defRPr b="1"/>
          </a:pPr>
          <a:endParaRPr lang="en-IN"/>
        </a:p>
      </dgm:t>
    </dgm:pt>
    <dgm:pt modelId="{447EB6EE-F45E-4019-8532-FB6D5DB65881}">
      <dgm:prSet/>
      <dgm:spPr/>
      <dgm:t>
        <a:bodyPr/>
        <a:lstStyle/>
        <a:p>
          <a:pPr>
            <a:lnSpc>
              <a:spcPct val="100000"/>
            </a:lnSpc>
          </a:pPr>
          <a:r>
            <a:rPr lang="en-IN"/>
            <a:t>Machine learning algorithms analyze medical data to enhance the accuracy of diagnostics in various medical fields.</a:t>
          </a:r>
        </a:p>
      </dgm:t>
    </dgm:pt>
    <dgm:pt modelId="{9F855311-FF0A-405E-9272-94D82D6988BA}" type="parTrans" cxnId="{80C377CC-8035-4050-92B5-22B538DA7EA8}">
      <dgm:prSet/>
      <dgm:spPr/>
      <dgm:t>
        <a:bodyPr/>
        <a:lstStyle/>
        <a:p>
          <a:endParaRPr lang="en-IN"/>
        </a:p>
      </dgm:t>
    </dgm:pt>
    <dgm:pt modelId="{4CDB5A47-8286-4B5A-A4D9-22576FD1980F}" type="sibTrans" cxnId="{80C377CC-8035-4050-92B5-22B538DA7EA8}">
      <dgm:prSet/>
      <dgm:spPr/>
      <dgm:t>
        <a:bodyPr/>
        <a:lstStyle/>
        <a:p>
          <a:endParaRPr lang="en-IN"/>
        </a:p>
      </dgm:t>
    </dgm:pt>
    <dgm:pt modelId="{61CFDC89-E4B4-4822-8911-95E5718A84B1}">
      <dgm:prSet/>
      <dgm:spPr/>
      <dgm:t>
        <a:bodyPr/>
        <a:lstStyle/>
        <a:p>
          <a:pPr>
            <a:lnSpc>
              <a:spcPct val="100000"/>
            </a:lnSpc>
            <a:defRPr b="1"/>
          </a:pPr>
          <a:r>
            <a:rPr lang="en-IN"/>
            <a:t>Personalized Treatment Plans</a:t>
          </a:r>
        </a:p>
      </dgm:t>
    </dgm:pt>
    <dgm:pt modelId="{B47DAA46-F6E4-42F1-98D8-51CD5566A386}" type="parTrans" cxnId="{69B574ED-B92D-49EF-AB7F-FDED7B9EDFCC}">
      <dgm:prSet/>
      <dgm:spPr/>
      <dgm:t>
        <a:bodyPr/>
        <a:lstStyle/>
        <a:p>
          <a:endParaRPr lang="en-IN"/>
        </a:p>
      </dgm:t>
    </dgm:pt>
    <dgm:pt modelId="{0934EB5F-A227-449B-A723-D2555907816B}" type="sibTrans" cxnId="{69B574ED-B92D-49EF-AB7F-FDED7B9EDFCC}">
      <dgm:prSet/>
      <dgm:spPr/>
      <dgm:t>
        <a:bodyPr/>
        <a:lstStyle/>
        <a:p>
          <a:pPr>
            <a:lnSpc>
              <a:spcPct val="100000"/>
            </a:lnSpc>
            <a:defRPr b="1"/>
          </a:pPr>
          <a:endParaRPr lang="en-IN"/>
        </a:p>
      </dgm:t>
    </dgm:pt>
    <dgm:pt modelId="{FB0DE044-E82E-41B3-9059-8CA72D9AA33F}">
      <dgm:prSet/>
      <dgm:spPr/>
      <dgm:t>
        <a:bodyPr/>
        <a:lstStyle/>
        <a:p>
          <a:pPr>
            <a:lnSpc>
              <a:spcPct val="100000"/>
            </a:lnSpc>
          </a:pPr>
          <a:r>
            <a:rPr lang="en-IN"/>
            <a:t>Machine learning enables the creation of personalized treatment plans based on individual patient data and historical outcomes.</a:t>
          </a:r>
        </a:p>
      </dgm:t>
    </dgm:pt>
    <dgm:pt modelId="{931987EE-DC5B-45DC-8051-D0B679B84B04}" type="parTrans" cxnId="{F2AE0976-D94A-4982-BF7A-616247484727}">
      <dgm:prSet/>
      <dgm:spPr/>
      <dgm:t>
        <a:bodyPr/>
        <a:lstStyle/>
        <a:p>
          <a:endParaRPr lang="en-IN"/>
        </a:p>
      </dgm:t>
    </dgm:pt>
    <dgm:pt modelId="{7F8A817F-4EF0-4657-BC75-394B4C65C604}" type="sibTrans" cxnId="{F2AE0976-D94A-4982-BF7A-616247484727}">
      <dgm:prSet/>
      <dgm:spPr/>
      <dgm:t>
        <a:bodyPr/>
        <a:lstStyle/>
        <a:p>
          <a:endParaRPr lang="en-IN"/>
        </a:p>
      </dgm:t>
    </dgm:pt>
    <dgm:pt modelId="{CC8C4A09-D2FF-445C-8291-D5E61C11B0DD}">
      <dgm:prSet/>
      <dgm:spPr/>
      <dgm:t>
        <a:bodyPr/>
        <a:lstStyle/>
        <a:p>
          <a:pPr>
            <a:lnSpc>
              <a:spcPct val="100000"/>
            </a:lnSpc>
            <a:defRPr b="1"/>
          </a:pPr>
          <a:r>
            <a:rPr lang="en-IN"/>
            <a:t>Predicting Patient Outcomes</a:t>
          </a:r>
        </a:p>
      </dgm:t>
    </dgm:pt>
    <dgm:pt modelId="{BC990A48-BAC3-4718-A634-E6BB513C6367}" type="parTrans" cxnId="{2849BF18-AFCA-4725-BEB2-F3EF24F159F1}">
      <dgm:prSet/>
      <dgm:spPr/>
      <dgm:t>
        <a:bodyPr/>
        <a:lstStyle/>
        <a:p>
          <a:endParaRPr lang="en-IN"/>
        </a:p>
      </dgm:t>
    </dgm:pt>
    <dgm:pt modelId="{E83FF2D1-6426-42F7-A764-B8BF92AFD82A}" type="sibTrans" cxnId="{2849BF18-AFCA-4725-BEB2-F3EF24F159F1}">
      <dgm:prSet/>
      <dgm:spPr/>
      <dgm:t>
        <a:bodyPr/>
        <a:lstStyle/>
        <a:p>
          <a:endParaRPr lang="en-IN"/>
        </a:p>
      </dgm:t>
    </dgm:pt>
    <dgm:pt modelId="{4D7C3BD1-AC01-4B6F-9866-A5F99EBD6559}">
      <dgm:prSet/>
      <dgm:spPr/>
      <dgm:t>
        <a:bodyPr/>
        <a:lstStyle/>
        <a:p>
          <a:pPr>
            <a:lnSpc>
              <a:spcPct val="100000"/>
            </a:lnSpc>
          </a:pPr>
          <a:r>
            <a:rPr lang="en-IN"/>
            <a:t>By analyzing data, machine learning helps predict patient outcomes, improving the decision-making process for healthcare providers.</a:t>
          </a:r>
        </a:p>
      </dgm:t>
    </dgm:pt>
    <dgm:pt modelId="{F4FFBB9C-5716-42C4-BDDF-A108FDA1943E}" type="parTrans" cxnId="{B0637DF0-860D-46EF-9D45-E7BBC6A4B5EA}">
      <dgm:prSet/>
      <dgm:spPr/>
      <dgm:t>
        <a:bodyPr/>
        <a:lstStyle/>
        <a:p>
          <a:endParaRPr lang="en-IN"/>
        </a:p>
      </dgm:t>
    </dgm:pt>
    <dgm:pt modelId="{EA751CC3-AB2D-46C2-BD76-9529B127A3C7}" type="sibTrans" cxnId="{B0637DF0-860D-46EF-9D45-E7BBC6A4B5EA}">
      <dgm:prSet/>
      <dgm:spPr/>
      <dgm:t>
        <a:bodyPr/>
        <a:lstStyle/>
        <a:p>
          <a:endParaRPr lang="en-IN"/>
        </a:p>
      </dgm:t>
    </dgm:pt>
    <dgm:pt modelId="{BD6CB7B1-AE7E-45D4-A65A-47158303AC33}" type="pres">
      <dgm:prSet presAssocID="{B14B7B61-C95A-4C93-B53A-E283D3E42541}" presName="Root" presStyleCnt="0">
        <dgm:presLayoutVars>
          <dgm:dir/>
          <dgm:resizeHandles val="exact"/>
        </dgm:presLayoutVars>
      </dgm:prSet>
      <dgm:spPr/>
    </dgm:pt>
    <dgm:pt modelId="{AED1D4E3-F768-4F77-847D-27AA2CA560EA}" type="pres">
      <dgm:prSet presAssocID="{30651EF6-DE56-4551-A3F4-CF6EE2DEFFBA}" presName="Composite" presStyleCnt="0"/>
      <dgm:spPr/>
    </dgm:pt>
    <dgm:pt modelId="{E7FF44AF-7F73-42B4-83C0-28EF029A0394}" type="pres">
      <dgm:prSet presAssocID="{30651EF6-DE56-4551-A3F4-CF6EE2DEFFB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959" r="29294" b="4"/>
          <a:stretch/>
        </a:blipFill>
      </dgm:spPr>
      <dgm:extLst>
        <a:ext uri="{E40237B7-FDA0-4F09-8148-C483321AD2D9}">
          <dgm14:cNvPr xmlns:dgm14="http://schemas.microsoft.com/office/drawing/2010/diagram" id="0" name="" descr="Scientist making a research. Genetic engineering stock photo."/>
        </a:ext>
      </dgm:extLst>
    </dgm:pt>
    <dgm:pt modelId="{6E4EBA34-89B0-436F-BC26-45BC3D0199CE}" type="pres">
      <dgm:prSet presAssocID="{30651EF6-DE56-4551-A3F4-CF6EE2DEFFBA}" presName="Subtitle" presStyleLbl="revTx" presStyleIdx="0" presStyleCnt="6">
        <dgm:presLayoutVars>
          <dgm:chMax val="0"/>
          <dgm:bulletEnabled/>
        </dgm:presLayoutVars>
      </dgm:prSet>
      <dgm:spPr/>
    </dgm:pt>
    <dgm:pt modelId="{249978A4-4343-4292-AA3D-76E03A55BFA5}" type="pres">
      <dgm:prSet presAssocID="{30651EF6-DE56-4551-A3F4-CF6EE2DEFFBA}" presName="Description" presStyleLbl="revTx" presStyleIdx="1" presStyleCnt="6">
        <dgm:presLayoutVars>
          <dgm:bulletEnabled/>
        </dgm:presLayoutVars>
      </dgm:prSet>
      <dgm:spPr/>
    </dgm:pt>
    <dgm:pt modelId="{BA7D811E-9CA5-4442-92BA-1B53AEE6EB5B}" type="pres">
      <dgm:prSet presAssocID="{9A881261-85DA-4A21-A945-F99914114F35}" presName="sibTrans" presStyleLbl="sibTrans2D1" presStyleIdx="0" presStyleCnt="0"/>
      <dgm:spPr/>
    </dgm:pt>
    <dgm:pt modelId="{5404D805-CF77-4BE3-9603-B12535A50C02}" type="pres">
      <dgm:prSet presAssocID="{61CFDC89-E4B4-4822-8911-95E5718A84B1}" presName="Composite" presStyleCnt="0"/>
      <dgm:spPr/>
    </dgm:pt>
    <dgm:pt modelId="{6194C216-C6ED-4AAF-92A0-B68168D8E90F}" type="pres">
      <dgm:prSet presAssocID="{61CFDC89-E4B4-4822-8911-95E5718A84B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6680" r="27565" b="-8"/>
          <a:stretch/>
        </a:blipFill>
      </dgm:spPr>
      <dgm:extLst>
        <a:ext uri="{E40237B7-FDA0-4F09-8148-C483321AD2D9}">
          <dgm14:cNvPr xmlns:dgm14="http://schemas.microsoft.com/office/drawing/2010/diagram" id="0" name="" descr="doctor advises senior patient about prescription"/>
        </a:ext>
      </dgm:extLst>
    </dgm:pt>
    <dgm:pt modelId="{A21FE75B-7041-4426-AB65-A9F6B293D6A7}" type="pres">
      <dgm:prSet presAssocID="{61CFDC89-E4B4-4822-8911-95E5718A84B1}" presName="Subtitle" presStyleLbl="revTx" presStyleIdx="2" presStyleCnt="6">
        <dgm:presLayoutVars>
          <dgm:chMax val="0"/>
          <dgm:bulletEnabled/>
        </dgm:presLayoutVars>
      </dgm:prSet>
      <dgm:spPr/>
    </dgm:pt>
    <dgm:pt modelId="{660B2DC1-79CF-484A-93ED-E9F0AF61A59A}" type="pres">
      <dgm:prSet presAssocID="{61CFDC89-E4B4-4822-8911-95E5718A84B1}" presName="Description" presStyleLbl="revTx" presStyleIdx="3" presStyleCnt="6">
        <dgm:presLayoutVars>
          <dgm:bulletEnabled/>
        </dgm:presLayoutVars>
      </dgm:prSet>
      <dgm:spPr/>
    </dgm:pt>
    <dgm:pt modelId="{A41C330D-C096-47BD-8A02-358D0C90335E}" type="pres">
      <dgm:prSet presAssocID="{0934EB5F-A227-449B-A723-D2555907816B}" presName="sibTrans" presStyleLbl="sibTrans2D1" presStyleIdx="0" presStyleCnt="0"/>
      <dgm:spPr/>
    </dgm:pt>
    <dgm:pt modelId="{BD9489D7-E5F6-480B-B7F2-4423601BE7BD}" type="pres">
      <dgm:prSet presAssocID="{CC8C4A09-D2FF-445C-8291-D5E61C11B0DD}" presName="Composite" presStyleCnt="0"/>
      <dgm:spPr/>
    </dgm:pt>
    <dgm:pt modelId="{2B72556C-2302-45CA-AF51-AADD364BD75B}" type="pres">
      <dgm:prSet presAssocID="{CC8C4A09-D2FF-445C-8291-D5E61C11B0DD}"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3249" r="3" b="4"/>
          <a:stretch/>
        </a:blipFill>
      </dgm:spPr>
      <dgm:extLst>
        <a:ext uri="{E40237B7-FDA0-4F09-8148-C483321AD2D9}">
          <dgm14:cNvPr xmlns:dgm14="http://schemas.microsoft.com/office/drawing/2010/diagram" id="0" name="" descr="hope:keyboard and stethoscope with xray on desk"/>
        </a:ext>
      </dgm:extLst>
    </dgm:pt>
    <dgm:pt modelId="{BB3D1377-B72F-4468-A6F6-371F3C9D8374}" type="pres">
      <dgm:prSet presAssocID="{CC8C4A09-D2FF-445C-8291-D5E61C11B0DD}" presName="Subtitle" presStyleLbl="revTx" presStyleIdx="4" presStyleCnt="6">
        <dgm:presLayoutVars>
          <dgm:chMax val="0"/>
          <dgm:bulletEnabled/>
        </dgm:presLayoutVars>
      </dgm:prSet>
      <dgm:spPr/>
    </dgm:pt>
    <dgm:pt modelId="{458A3711-B991-480D-A8EE-5F04C1909E29}" type="pres">
      <dgm:prSet presAssocID="{CC8C4A09-D2FF-445C-8291-D5E61C11B0DD}" presName="Description" presStyleLbl="revTx" presStyleIdx="5" presStyleCnt="6">
        <dgm:presLayoutVars>
          <dgm:bulletEnabled/>
        </dgm:presLayoutVars>
      </dgm:prSet>
      <dgm:spPr/>
    </dgm:pt>
  </dgm:ptLst>
  <dgm:cxnLst>
    <dgm:cxn modelId="{BA134A0D-24EF-4269-9520-5F8644CCB756}" type="presOf" srcId="{30651EF6-DE56-4551-A3F4-CF6EE2DEFFBA}" destId="{6E4EBA34-89B0-436F-BC26-45BC3D0199CE}" srcOrd="0" destOrd="0" presId="urn:microsoft.com/office/officeart/2024/3/layout/verticalVisualTextBlock1"/>
    <dgm:cxn modelId="{2849BF18-AFCA-4725-BEB2-F3EF24F159F1}" srcId="{B14B7B61-C95A-4C93-B53A-E283D3E42541}" destId="{CC8C4A09-D2FF-445C-8291-D5E61C11B0DD}" srcOrd="2" destOrd="0" parTransId="{BC990A48-BAC3-4718-A634-E6BB513C6367}" sibTransId="{E83FF2D1-6426-42F7-A764-B8BF92AFD82A}"/>
    <dgm:cxn modelId="{1E312024-B3EA-4C67-95A0-5D34F2680C5B}" type="presOf" srcId="{61CFDC89-E4B4-4822-8911-95E5718A84B1}" destId="{A21FE75B-7041-4426-AB65-A9F6B293D6A7}" srcOrd="0" destOrd="0" presId="urn:microsoft.com/office/officeart/2024/3/layout/verticalVisualTextBlock1"/>
    <dgm:cxn modelId="{B3021738-3AE0-441F-8429-F26A37D57E9C}" type="presOf" srcId="{4D7C3BD1-AC01-4B6F-9866-A5F99EBD6559}" destId="{458A3711-B991-480D-A8EE-5F04C1909E29}" srcOrd="0" destOrd="0" presId="urn:microsoft.com/office/officeart/2024/3/layout/verticalVisualTextBlock1"/>
    <dgm:cxn modelId="{142C7361-A12D-4103-A445-81F276FDBCFE}" type="presOf" srcId="{CC8C4A09-D2FF-445C-8291-D5E61C11B0DD}" destId="{BB3D1377-B72F-4468-A6F6-371F3C9D8374}" srcOrd="0" destOrd="0" presId="urn:microsoft.com/office/officeart/2024/3/layout/verticalVisualTextBlock1"/>
    <dgm:cxn modelId="{5F0C0169-EB51-4350-8BE8-DE847BDDBD74}" type="presOf" srcId="{FB0DE044-E82E-41B3-9059-8CA72D9AA33F}" destId="{660B2DC1-79CF-484A-93ED-E9F0AF61A59A}" srcOrd="0" destOrd="0" presId="urn:microsoft.com/office/officeart/2024/3/layout/verticalVisualTextBlock1"/>
    <dgm:cxn modelId="{F2AE0976-D94A-4982-BF7A-616247484727}" srcId="{61CFDC89-E4B4-4822-8911-95E5718A84B1}" destId="{FB0DE044-E82E-41B3-9059-8CA72D9AA33F}" srcOrd="0" destOrd="0" parTransId="{931987EE-DC5B-45DC-8051-D0B679B84B04}" sibTransId="{7F8A817F-4EF0-4657-BC75-394B4C65C604}"/>
    <dgm:cxn modelId="{51D70457-8B3E-4E08-81D5-F04347EAD0B2}" type="presOf" srcId="{B14B7B61-C95A-4C93-B53A-E283D3E42541}" destId="{BD6CB7B1-AE7E-45D4-A65A-47158303AC33}" srcOrd="0" destOrd="0" presId="urn:microsoft.com/office/officeart/2024/3/layout/verticalVisualTextBlock1"/>
    <dgm:cxn modelId="{10FEEF90-3B94-4B3B-A742-A4AB1A4D88DF}" srcId="{B14B7B61-C95A-4C93-B53A-E283D3E42541}" destId="{30651EF6-DE56-4551-A3F4-CF6EE2DEFFBA}" srcOrd="0" destOrd="0" parTransId="{908FB4A3-1993-4736-8C88-55D5AFFF822C}" sibTransId="{9A881261-85DA-4A21-A945-F99914114F35}"/>
    <dgm:cxn modelId="{54F0DCAC-EA92-463F-871A-7941716971B7}" type="presOf" srcId="{0934EB5F-A227-449B-A723-D2555907816B}" destId="{A41C330D-C096-47BD-8A02-358D0C90335E}" srcOrd="0" destOrd="0" presId="urn:microsoft.com/office/officeart/2024/3/layout/verticalVisualTextBlock1"/>
    <dgm:cxn modelId="{3156A7C2-35FF-4105-B9B1-2CF2159ECF35}" type="presOf" srcId="{447EB6EE-F45E-4019-8532-FB6D5DB65881}" destId="{249978A4-4343-4292-AA3D-76E03A55BFA5}" srcOrd="0" destOrd="0" presId="urn:microsoft.com/office/officeart/2024/3/layout/verticalVisualTextBlock1"/>
    <dgm:cxn modelId="{80C377CC-8035-4050-92B5-22B538DA7EA8}" srcId="{30651EF6-DE56-4551-A3F4-CF6EE2DEFFBA}" destId="{447EB6EE-F45E-4019-8532-FB6D5DB65881}" srcOrd="0" destOrd="0" parTransId="{9F855311-FF0A-405E-9272-94D82D6988BA}" sibTransId="{4CDB5A47-8286-4B5A-A4D9-22576FD1980F}"/>
    <dgm:cxn modelId="{C9BE54D9-5C37-4064-98E7-DFB561576C54}" type="presOf" srcId="{9A881261-85DA-4A21-A945-F99914114F35}" destId="{BA7D811E-9CA5-4442-92BA-1B53AEE6EB5B}" srcOrd="0" destOrd="0" presId="urn:microsoft.com/office/officeart/2024/3/layout/verticalVisualTextBlock1"/>
    <dgm:cxn modelId="{69B574ED-B92D-49EF-AB7F-FDED7B9EDFCC}" srcId="{B14B7B61-C95A-4C93-B53A-E283D3E42541}" destId="{61CFDC89-E4B4-4822-8911-95E5718A84B1}" srcOrd="1" destOrd="0" parTransId="{B47DAA46-F6E4-42F1-98D8-51CD5566A386}" sibTransId="{0934EB5F-A227-449B-A723-D2555907816B}"/>
    <dgm:cxn modelId="{B0637DF0-860D-46EF-9D45-E7BBC6A4B5EA}" srcId="{CC8C4A09-D2FF-445C-8291-D5E61C11B0DD}" destId="{4D7C3BD1-AC01-4B6F-9866-A5F99EBD6559}" srcOrd="0" destOrd="0" parTransId="{F4FFBB9C-5716-42C4-BDDF-A108FDA1943E}" sibTransId="{EA751CC3-AB2D-46C2-BD76-9529B127A3C7}"/>
    <dgm:cxn modelId="{28A2CCDD-D42B-4A02-9778-A2422482299B}" type="presParOf" srcId="{BD6CB7B1-AE7E-45D4-A65A-47158303AC33}" destId="{AED1D4E3-F768-4F77-847D-27AA2CA560EA}" srcOrd="0" destOrd="0" presId="urn:microsoft.com/office/officeart/2024/3/layout/verticalVisualTextBlock1"/>
    <dgm:cxn modelId="{41C94DEE-3276-487B-941B-ED4BF29966FF}" type="presParOf" srcId="{AED1D4E3-F768-4F77-847D-27AA2CA560EA}" destId="{E7FF44AF-7F73-42B4-83C0-28EF029A0394}" srcOrd="0" destOrd="0" presId="urn:microsoft.com/office/officeart/2024/3/layout/verticalVisualTextBlock1"/>
    <dgm:cxn modelId="{B5DAA695-BCF8-4A33-903C-FA43B5AA966D}" type="presParOf" srcId="{AED1D4E3-F768-4F77-847D-27AA2CA560EA}" destId="{6E4EBA34-89B0-436F-BC26-45BC3D0199CE}" srcOrd="1" destOrd="0" presId="urn:microsoft.com/office/officeart/2024/3/layout/verticalVisualTextBlock1"/>
    <dgm:cxn modelId="{FFF8DE3C-B7D9-4836-B070-36C5D3AAA40E}" type="presParOf" srcId="{AED1D4E3-F768-4F77-847D-27AA2CA560EA}" destId="{249978A4-4343-4292-AA3D-76E03A55BFA5}" srcOrd="2" destOrd="0" presId="urn:microsoft.com/office/officeart/2024/3/layout/verticalVisualTextBlock1"/>
    <dgm:cxn modelId="{F1CCAA56-77B8-423E-9065-6C349D72560A}" type="presParOf" srcId="{BD6CB7B1-AE7E-45D4-A65A-47158303AC33}" destId="{BA7D811E-9CA5-4442-92BA-1B53AEE6EB5B}" srcOrd="1" destOrd="0" presId="urn:microsoft.com/office/officeart/2024/3/layout/verticalVisualTextBlock1"/>
    <dgm:cxn modelId="{1C7654D9-5CAB-4452-AD97-0E36D2C6BEED}" type="presParOf" srcId="{BD6CB7B1-AE7E-45D4-A65A-47158303AC33}" destId="{5404D805-CF77-4BE3-9603-B12535A50C02}" srcOrd="2" destOrd="0" presId="urn:microsoft.com/office/officeart/2024/3/layout/verticalVisualTextBlock1"/>
    <dgm:cxn modelId="{32385DE3-8D91-47AC-A531-50ED1F2846DC}" type="presParOf" srcId="{5404D805-CF77-4BE3-9603-B12535A50C02}" destId="{6194C216-C6ED-4AAF-92A0-B68168D8E90F}" srcOrd="0" destOrd="0" presId="urn:microsoft.com/office/officeart/2024/3/layout/verticalVisualTextBlock1"/>
    <dgm:cxn modelId="{0A244A3F-FED9-467B-A74E-FD00874F6A59}" type="presParOf" srcId="{5404D805-CF77-4BE3-9603-B12535A50C02}" destId="{A21FE75B-7041-4426-AB65-A9F6B293D6A7}" srcOrd="1" destOrd="0" presId="urn:microsoft.com/office/officeart/2024/3/layout/verticalVisualTextBlock1"/>
    <dgm:cxn modelId="{37A7127A-1834-4CDE-BE71-4DBCDB0FD422}" type="presParOf" srcId="{5404D805-CF77-4BE3-9603-B12535A50C02}" destId="{660B2DC1-79CF-484A-93ED-E9F0AF61A59A}" srcOrd="2" destOrd="0" presId="urn:microsoft.com/office/officeart/2024/3/layout/verticalVisualTextBlock1"/>
    <dgm:cxn modelId="{82DD9629-2688-494A-A1CC-BD28A2236DA9}" type="presParOf" srcId="{BD6CB7B1-AE7E-45D4-A65A-47158303AC33}" destId="{A41C330D-C096-47BD-8A02-358D0C90335E}" srcOrd="3" destOrd="0" presId="urn:microsoft.com/office/officeart/2024/3/layout/verticalVisualTextBlock1"/>
    <dgm:cxn modelId="{F12D67C1-F75E-4B44-81F9-6552C796F057}" type="presParOf" srcId="{BD6CB7B1-AE7E-45D4-A65A-47158303AC33}" destId="{BD9489D7-E5F6-480B-B7F2-4423601BE7BD}" srcOrd="4" destOrd="0" presId="urn:microsoft.com/office/officeart/2024/3/layout/verticalVisualTextBlock1"/>
    <dgm:cxn modelId="{39246845-20FE-4841-877B-590E141E16D3}" type="presParOf" srcId="{BD9489D7-E5F6-480B-B7F2-4423601BE7BD}" destId="{2B72556C-2302-45CA-AF51-AADD364BD75B}" srcOrd="0" destOrd="0" presId="urn:microsoft.com/office/officeart/2024/3/layout/verticalVisualTextBlock1"/>
    <dgm:cxn modelId="{EA5A6428-1937-469F-A743-C1929E0EB994}" type="presParOf" srcId="{BD9489D7-E5F6-480B-B7F2-4423601BE7BD}" destId="{BB3D1377-B72F-4468-A6F6-371F3C9D8374}" srcOrd="1" destOrd="0" presId="urn:microsoft.com/office/officeart/2024/3/layout/verticalVisualTextBlock1"/>
    <dgm:cxn modelId="{3784662C-4261-492A-B2FF-2901A38C4EDE}" type="presParOf" srcId="{BD9489D7-E5F6-480B-B7F2-4423601BE7BD}" destId="{458A3711-B991-480D-A8EE-5F04C1909E29}"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2B7CF7-0682-4B5F-9A2A-8DE91562A0DC}"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5DF4212-BE9D-460E-8880-2CCADA946C7D}">
      <dgm:prSet/>
      <dgm:spPr/>
      <dgm:t>
        <a:bodyPr/>
        <a:lstStyle/>
        <a:p>
          <a:pPr>
            <a:lnSpc>
              <a:spcPct val="100000"/>
            </a:lnSpc>
            <a:defRPr b="1"/>
          </a:pPr>
          <a:r>
            <a:rPr lang="en-US"/>
            <a:t>Power of Data Analysis</a:t>
          </a:r>
        </a:p>
      </dgm:t>
    </dgm:pt>
    <dgm:pt modelId="{D84D508F-D6FF-43AF-9C77-E882F9D6D708}" type="parTrans" cxnId="{417F1EB2-EE7A-4C5F-8623-B53236542729}">
      <dgm:prSet/>
      <dgm:spPr/>
      <dgm:t>
        <a:bodyPr/>
        <a:lstStyle/>
        <a:p>
          <a:endParaRPr lang="en-US"/>
        </a:p>
      </dgm:t>
    </dgm:pt>
    <dgm:pt modelId="{678963C2-12AB-4A91-B34D-4855E86A4335}" type="sibTrans" cxnId="{417F1EB2-EE7A-4C5F-8623-B53236542729}">
      <dgm:prSet/>
      <dgm:spPr/>
      <dgm:t>
        <a:bodyPr/>
        <a:lstStyle/>
        <a:p>
          <a:pPr>
            <a:lnSpc>
              <a:spcPct val="100000"/>
            </a:lnSpc>
            <a:defRPr b="1"/>
          </a:pPr>
          <a:endParaRPr lang="en-US"/>
        </a:p>
      </dgm:t>
    </dgm:pt>
    <dgm:pt modelId="{69A852EB-C9E7-4245-98AB-0FB7AB74A177}">
      <dgm:prSet/>
      <dgm:spPr/>
      <dgm:t>
        <a:bodyPr/>
        <a:lstStyle/>
        <a:p>
          <a:pPr>
            <a:lnSpc>
              <a:spcPct val="100000"/>
            </a:lnSpc>
          </a:pPr>
          <a:r>
            <a:rPr lang="en-US"/>
            <a:t>Data analysis enables organizations to convert raw data into actionable insights that drive decision-making processes.</a:t>
          </a:r>
        </a:p>
      </dgm:t>
    </dgm:pt>
    <dgm:pt modelId="{697C0ADE-0906-44FC-8CA2-7A63868ABA79}" type="parTrans" cxnId="{C6D24DA4-6F82-4B01-AB63-DD8A78A1ECA7}">
      <dgm:prSet/>
      <dgm:spPr/>
      <dgm:t>
        <a:bodyPr/>
        <a:lstStyle/>
        <a:p>
          <a:endParaRPr lang="en-US"/>
        </a:p>
      </dgm:t>
    </dgm:pt>
    <dgm:pt modelId="{7EAE17A2-A6C7-484C-9737-B19792518499}" type="sibTrans" cxnId="{C6D24DA4-6F82-4B01-AB63-DD8A78A1ECA7}">
      <dgm:prSet/>
      <dgm:spPr/>
      <dgm:t>
        <a:bodyPr/>
        <a:lstStyle/>
        <a:p>
          <a:endParaRPr lang="en-US"/>
        </a:p>
      </dgm:t>
    </dgm:pt>
    <dgm:pt modelId="{62502B34-3657-47C6-AD45-23E223685D56}">
      <dgm:prSet/>
      <dgm:spPr/>
      <dgm:t>
        <a:bodyPr/>
        <a:lstStyle/>
        <a:p>
          <a:pPr>
            <a:lnSpc>
              <a:spcPct val="100000"/>
            </a:lnSpc>
            <a:defRPr b="1"/>
          </a:pPr>
          <a:r>
            <a:rPr lang="en-US"/>
            <a:t>Machine Learning Techniques</a:t>
          </a:r>
        </a:p>
      </dgm:t>
    </dgm:pt>
    <dgm:pt modelId="{B37F1026-DF71-4D06-B04B-FFACEF1F60B7}" type="parTrans" cxnId="{46F0B36D-BDDA-4BC7-ACE2-A2BD59FDD511}">
      <dgm:prSet/>
      <dgm:spPr/>
      <dgm:t>
        <a:bodyPr/>
        <a:lstStyle/>
        <a:p>
          <a:endParaRPr lang="en-US"/>
        </a:p>
      </dgm:t>
    </dgm:pt>
    <dgm:pt modelId="{2A4C653C-98B0-41E4-8007-8E0DABED853C}" type="sibTrans" cxnId="{46F0B36D-BDDA-4BC7-ACE2-A2BD59FDD511}">
      <dgm:prSet/>
      <dgm:spPr/>
      <dgm:t>
        <a:bodyPr/>
        <a:lstStyle/>
        <a:p>
          <a:pPr>
            <a:lnSpc>
              <a:spcPct val="100000"/>
            </a:lnSpc>
            <a:defRPr b="1"/>
          </a:pPr>
          <a:endParaRPr lang="en-US"/>
        </a:p>
      </dgm:t>
    </dgm:pt>
    <dgm:pt modelId="{3AE8336C-A25F-45BA-B022-878B3F7EA2D8}">
      <dgm:prSet/>
      <dgm:spPr/>
      <dgm:t>
        <a:bodyPr/>
        <a:lstStyle/>
        <a:p>
          <a:pPr>
            <a:lnSpc>
              <a:spcPct val="100000"/>
            </a:lnSpc>
          </a:pPr>
          <a:r>
            <a:rPr lang="en-US"/>
            <a:t>Machine learning techniques allow organizations to automate insights generation and improve operational efficiency.</a:t>
          </a:r>
        </a:p>
      </dgm:t>
    </dgm:pt>
    <dgm:pt modelId="{9453CE05-2B37-4177-8D0F-316D397DFB82}" type="parTrans" cxnId="{80CF9454-183A-4ED4-A20F-1A9CA3BBC3BB}">
      <dgm:prSet/>
      <dgm:spPr/>
      <dgm:t>
        <a:bodyPr/>
        <a:lstStyle/>
        <a:p>
          <a:endParaRPr lang="en-US"/>
        </a:p>
      </dgm:t>
    </dgm:pt>
    <dgm:pt modelId="{3F9B18C5-4D42-4A18-A3AE-F11ED7301067}" type="sibTrans" cxnId="{80CF9454-183A-4ED4-A20F-1A9CA3BBC3BB}">
      <dgm:prSet/>
      <dgm:spPr/>
      <dgm:t>
        <a:bodyPr/>
        <a:lstStyle/>
        <a:p>
          <a:endParaRPr lang="en-US"/>
        </a:p>
      </dgm:t>
    </dgm:pt>
    <dgm:pt modelId="{9840AB1A-F6DF-47B7-BCB2-5E62A2265A12}">
      <dgm:prSet/>
      <dgm:spPr/>
      <dgm:t>
        <a:bodyPr/>
        <a:lstStyle/>
        <a:p>
          <a:pPr>
            <a:lnSpc>
              <a:spcPct val="100000"/>
            </a:lnSpc>
            <a:defRPr b="1"/>
          </a:pPr>
          <a:r>
            <a:rPr lang="en-US"/>
            <a:t>Informed Decision Making</a:t>
          </a:r>
        </a:p>
      </dgm:t>
    </dgm:pt>
    <dgm:pt modelId="{1F03C182-563F-48B7-8DD2-6FABD2084F3C}" type="parTrans" cxnId="{EBB5FD7A-B592-4918-8933-4253CB6B613C}">
      <dgm:prSet/>
      <dgm:spPr/>
      <dgm:t>
        <a:bodyPr/>
        <a:lstStyle/>
        <a:p>
          <a:endParaRPr lang="en-US"/>
        </a:p>
      </dgm:t>
    </dgm:pt>
    <dgm:pt modelId="{68BA7024-F81A-45CE-9440-12E19D7297AA}" type="sibTrans" cxnId="{EBB5FD7A-B592-4918-8933-4253CB6B613C}">
      <dgm:prSet/>
      <dgm:spPr/>
      <dgm:t>
        <a:bodyPr/>
        <a:lstStyle/>
        <a:p>
          <a:endParaRPr lang="en-US"/>
        </a:p>
      </dgm:t>
    </dgm:pt>
    <dgm:pt modelId="{5C86BEC2-EBA8-4A33-AC77-D0FD0A489F3E}">
      <dgm:prSet/>
      <dgm:spPr/>
      <dgm:t>
        <a:bodyPr/>
        <a:lstStyle/>
        <a:p>
          <a:pPr>
            <a:lnSpc>
              <a:spcPct val="100000"/>
            </a:lnSpc>
          </a:pPr>
          <a:r>
            <a:rPr lang="en-US"/>
            <a:t>Leveraging these tools helps organizations make informed decisions that drive growth and competitiveness.</a:t>
          </a:r>
        </a:p>
      </dgm:t>
    </dgm:pt>
    <dgm:pt modelId="{7C46151C-4235-4557-B87F-04D33F65C3AA}" type="parTrans" cxnId="{78CEBC7A-05F5-4132-B693-51CBD9A15F80}">
      <dgm:prSet/>
      <dgm:spPr/>
      <dgm:t>
        <a:bodyPr/>
        <a:lstStyle/>
        <a:p>
          <a:endParaRPr lang="en-US"/>
        </a:p>
      </dgm:t>
    </dgm:pt>
    <dgm:pt modelId="{5988444E-DA78-4123-9A63-C2D079807EE8}" type="sibTrans" cxnId="{78CEBC7A-05F5-4132-B693-51CBD9A15F80}">
      <dgm:prSet/>
      <dgm:spPr/>
      <dgm:t>
        <a:bodyPr/>
        <a:lstStyle/>
        <a:p>
          <a:endParaRPr lang="en-US"/>
        </a:p>
      </dgm:t>
    </dgm:pt>
    <dgm:pt modelId="{61D60225-AD88-467A-B622-51E4C3EADA19}" type="pres">
      <dgm:prSet presAssocID="{082B7CF7-0682-4B5F-9A2A-8DE91562A0DC}" presName="Name0" presStyleCnt="0">
        <dgm:presLayoutVars>
          <dgm:dir/>
          <dgm:resizeHandles val="exact"/>
        </dgm:presLayoutVars>
      </dgm:prSet>
      <dgm:spPr/>
    </dgm:pt>
    <dgm:pt modelId="{2CEA60A3-557F-48AD-985E-2C1982887C36}" type="pres">
      <dgm:prSet presAssocID="{A5DF4212-BE9D-460E-8880-2CCADA946C7D}" presName="compNode" presStyleCnt="0"/>
      <dgm:spPr/>
    </dgm:pt>
    <dgm:pt modelId="{F96EE659-BB83-413F-A3B3-7E177F925FFC}" type="pres">
      <dgm:prSet presAssocID="{A5DF4212-BE9D-460E-8880-2CCADA946C7D}" presName="pictRect" presStyleLbl="revTx" presStyleIdx="0" presStyleCnt="6">
        <dgm:presLayoutVars>
          <dgm:chMax val="0"/>
          <dgm:bulletEnabled/>
        </dgm:presLayoutVars>
      </dgm:prSet>
      <dgm:spPr/>
    </dgm:pt>
    <dgm:pt modelId="{9E157A7A-A00C-4A5D-9162-11506F4502DE}" type="pres">
      <dgm:prSet presAssocID="{A5DF4212-BE9D-460E-8880-2CCADA946C7D}" presName="textRect" presStyleLbl="revTx" presStyleIdx="1" presStyleCnt="6">
        <dgm:presLayoutVars>
          <dgm:bulletEnabled/>
        </dgm:presLayoutVars>
      </dgm:prSet>
      <dgm:spPr/>
    </dgm:pt>
    <dgm:pt modelId="{1F160AB7-F8A4-44F4-B335-9FEB7734CB5B}" type="pres">
      <dgm:prSet presAssocID="{678963C2-12AB-4A91-B34D-4855E86A4335}" presName="sibTrans" presStyleLbl="sibTrans2D1" presStyleIdx="0" presStyleCnt="0"/>
      <dgm:spPr/>
    </dgm:pt>
    <dgm:pt modelId="{68914433-3D53-45D5-9E13-E76B9DE760DC}" type="pres">
      <dgm:prSet presAssocID="{62502B34-3657-47C6-AD45-23E223685D56}" presName="compNode" presStyleCnt="0"/>
      <dgm:spPr/>
    </dgm:pt>
    <dgm:pt modelId="{DED0C24D-DDC3-4B10-9C25-0E7287897D27}" type="pres">
      <dgm:prSet presAssocID="{62502B34-3657-47C6-AD45-23E223685D56}" presName="pictRect" presStyleLbl="revTx" presStyleIdx="2" presStyleCnt="6">
        <dgm:presLayoutVars>
          <dgm:chMax val="0"/>
          <dgm:bulletEnabled/>
        </dgm:presLayoutVars>
      </dgm:prSet>
      <dgm:spPr/>
    </dgm:pt>
    <dgm:pt modelId="{7B294268-D453-48D7-9D3C-BD451B2293A6}" type="pres">
      <dgm:prSet presAssocID="{62502B34-3657-47C6-AD45-23E223685D56}" presName="textRect" presStyleLbl="revTx" presStyleIdx="3" presStyleCnt="6">
        <dgm:presLayoutVars>
          <dgm:bulletEnabled/>
        </dgm:presLayoutVars>
      </dgm:prSet>
      <dgm:spPr/>
    </dgm:pt>
    <dgm:pt modelId="{C5E2A196-20BA-46C9-A006-5C5183E9CB29}" type="pres">
      <dgm:prSet presAssocID="{2A4C653C-98B0-41E4-8007-8E0DABED853C}" presName="sibTrans" presStyleLbl="sibTrans2D1" presStyleIdx="0" presStyleCnt="0"/>
      <dgm:spPr/>
    </dgm:pt>
    <dgm:pt modelId="{52E3750B-52CC-4C64-923E-C9A63BEE1A6A}" type="pres">
      <dgm:prSet presAssocID="{9840AB1A-F6DF-47B7-BCB2-5E62A2265A12}" presName="compNode" presStyleCnt="0"/>
      <dgm:spPr/>
    </dgm:pt>
    <dgm:pt modelId="{252AF861-BE6B-4984-AD0F-D77A26371B9E}" type="pres">
      <dgm:prSet presAssocID="{9840AB1A-F6DF-47B7-BCB2-5E62A2265A12}" presName="pictRect" presStyleLbl="revTx" presStyleIdx="4" presStyleCnt="6">
        <dgm:presLayoutVars>
          <dgm:chMax val="0"/>
          <dgm:bulletEnabled/>
        </dgm:presLayoutVars>
      </dgm:prSet>
      <dgm:spPr/>
    </dgm:pt>
    <dgm:pt modelId="{6CAC7534-0634-491B-9E78-C35A959DC1C0}" type="pres">
      <dgm:prSet presAssocID="{9840AB1A-F6DF-47B7-BCB2-5E62A2265A12}" presName="textRect" presStyleLbl="revTx" presStyleIdx="5" presStyleCnt="6">
        <dgm:presLayoutVars>
          <dgm:bulletEnabled/>
        </dgm:presLayoutVars>
      </dgm:prSet>
      <dgm:spPr/>
    </dgm:pt>
  </dgm:ptLst>
  <dgm:cxnLst>
    <dgm:cxn modelId="{7B56CB13-3C96-4A04-8A4F-0DD953D9D806}" type="presOf" srcId="{9840AB1A-F6DF-47B7-BCB2-5E62A2265A12}" destId="{252AF861-BE6B-4984-AD0F-D77A26371B9E}" srcOrd="0" destOrd="0" presId="urn:microsoft.com/office/officeart/2024/3/layout/hArchList1"/>
    <dgm:cxn modelId="{B3CEF420-42A4-444D-B2E0-D7594C0C676C}" type="presOf" srcId="{62502B34-3657-47C6-AD45-23E223685D56}" destId="{DED0C24D-DDC3-4B10-9C25-0E7287897D27}" srcOrd="0" destOrd="0" presId="urn:microsoft.com/office/officeart/2024/3/layout/hArchList1"/>
    <dgm:cxn modelId="{6185D32B-8776-4B8C-BCBB-89D11589468E}" type="presOf" srcId="{A5DF4212-BE9D-460E-8880-2CCADA946C7D}" destId="{F96EE659-BB83-413F-A3B3-7E177F925FFC}" srcOrd="0" destOrd="0" presId="urn:microsoft.com/office/officeart/2024/3/layout/hArchList1"/>
    <dgm:cxn modelId="{07A64761-FB23-438B-99D7-9CE7AB8AF70B}" type="presOf" srcId="{69A852EB-C9E7-4245-98AB-0FB7AB74A177}" destId="{9E157A7A-A00C-4A5D-9162-11506F4502DE}" srcOrd="0" destOrd="0" presId="urn:microsoft.com/office/officeart/2024/3/layout/hArchList1"/>
    <dgm:cxn modelId="{46F0B36D-BDDA-4BC7-ACE2-A2BD59FDD511}" srcId="{082B7CF7-0682-4B5F-9A2A-8DE91562A0DC}" destId="{62502B34-3657-47C6-AD45-23E223685D56}" srcOrd="1" destOrd="0" parTransId="{B37F1026-DF71-4D06-B04B-FFACEF1F60B7}" sibTransId="{2A4C653C-98B0-41E4-8007-8E0DABED853C}"/>
    <dgm:cxn modelId="{80CF9454-183A-4ED4-A20F-1A9CA3BBC3BB}" srcId="{62502B34-3657-47C6-AD45-23E223685D56}" destId="{3AE8336C-A25F-45BA-B022-878B3F7EA2D8}" srcOrd="0" destOrd="0" parTransId="{9453CE05-2B37-4177-8D0F-316D397DFB82}" sibTransId="{3F9B18C5-4D42-4A18-A3AE-F11ED7301067}"/>
    <dgm:cxn modelId="{12501456-3B4F-45D3-80D8-8E6EC450D5DB}" type="presOf" srcId="{3AE8336C-A25F-45BA-B022-878B3F7EA2D8}" destId="{7B294268-D453-48D7-9D3C-BD451B2293A6}" srcOrd="0" destOrd="0" presId="urn:microsoft.com/office/officeart/2024/3/layout/hArchList1"/>
    <dgm:cxn modelId="{A962E878-F8FA-4EDD-8CD9-09BC4A497326}" type="presOf" srcId="{2A4C653C-98B0-41E4-8007-8E0DABED853C}" destId="{C5E2A196-20BA-46C9-A006-5C5183E9CB29}" srcOrd="0" destOrd="0" presId="urn:microsoft.com/office/officeart/2024/3/layout/hArchList1"/>
    <dgm:cxn modelId="{78CEBC7A-05F5-4132-B693-51CBD9A15F80}" srcId="{9840AB1A-F6DF-47B7-BCB2-5E62A2265A12}" destId="{5C86BEC2-EBA8-4A33-AC77-D0FD0A489F3E}" srcOrd="0" destOrd="0" parTransId="{7C46151C-4235-4557-B87F-04D33F65C3AA}" sibTransId="{5988444E-DA78-4123-9A63-C2D079807EE8}"/>
    <dgm:cxn modelId="{EBB5FD7A-B592-4918-8933-4253CB6B613C}" srcId="{082B7CF7-0682-4B5F-9A2A-8DE91562A0DC}" destId="{9840AB1A-F6DF-47B7-BCB2-5E62A2265A12}" srcOrd="2" destOrd="0" parTransId="{1F03C182-563F-48B7-8DD2-6FABD2084F3C}" sibTransId="{68BA7024-F81A-45CE-9440-12E19D7297AA}"/>
    <dgm:cxn modelId="{FC6F6F90-D633-4182-849D-AB73AEBFE9FA}" type="presOf" srcId="{082B7CF7-0682-4B5F-9A2A-8DE91562A0DC}" destId="{61D60225-AD88-467A-B622-51E4C3EADA19}" srcOrd="0" destOrd="0" presId="urn:microsoft.com/office/officeart/2024/3/layout/hArchList1"/>
    <dgm:cxn modelId="{C6D24DA4-6F82-4B01-AB63-DD8A78A1ECA7}" srcId="{A5DF4212-BE9D-460E-8880-2CCADA946C7D}" destId="{69A852EB-C9E7-4245-98AB-0FB7AB74A177}" srcOrd="0" destOrd="0" parTransId="{697C0ADE-0906-44FC-8CA2-7A63868ABA79}" sibTransId="{7EAE17A2-A6C7-484C-9737-B19792518499}"/>
    <dgm:cxn modelId="{700929B1-0485-4064-AF17-99B1C6095D30}" type="presOf" srcId="{678963C2-12AB-4A91-B34D-4855E86A4335}" destId="{1F160AB7-F8A4-44F4-B335-9FEB7734CB5B}" srcOrd="0" destOrd="0" presId="urn:microsoft.com/office/officeart/2024/3/layout/hArchList1"/>
    <dgm:cxn modelId="{417F1EB2-EE7A-4C5F-8623-B53236542729}" srcId="{082B7CF7-0682-4B5F-9A2A-8DE91562A0DC}" destId="{A5DF4212-BE9D-460E-8880-2CCADA946C7D}" srcOrd="0" destOrd="0" parTransId="{D84D508F-D6FF-43AF-9C77-E882F9D6D708}" sibTransId="{678963C2-12AB-4A91-B34D-4855E86A4335}"/>
    <dgm:cxn modelId="{249578F1-5F94-411C-B1A6-ABE3A3FF2D76}" type="presOf" srcId="{5C86BEC2-EBA8-4A33-AC77-D0FD0A489F3E}" destId="{6CAC7534-0634-491B-9E78-C35A959DC1C0}" srcOrd="0" destOrd="0" presId="urn:microsoft.com/office/officeart/2024/3/layout/hArchList1"/>
    <dgm:cxn modelId="{BF0B98BE-171D-471A-A90A-043B32408267}" type="presParOf" srcId="{61D60225-AD88-467A-B622-51E4C3EADA19}" destId="{2CEA60A3-557F-48AD-985E-2C1982887C36}" srcOrd="0" destOrd="0" presId="urn:microsoft.com/office/officeart/2024/3/layout/hArchList1"/>
    <dgm:cxn modelId="{2E01F855-3D96-411C-9AB5-256A18E9CA64}" type="presParOf" srcId="{2CEA60A3-557F-48AD-985E-2C1982887C36}" destId="{F96EE659-BB83-413F-A3B3-7E177F925FFC}" srcOrd="0" destOrd="0" presId="urn:microsoft.com/office/officeart/2024/3/layout/hArchList1"/>
    <dgm:cxn modelId="{06A085CE-CA56-4F02-A236-9AE361004A53}" type="presParOf" srcId="{2CEA60A3-557F-48AD-985E-2C1982887C36}" destId="{9E157A7A-A00C-4A5D-9162-11506F4502DE}" srcOrd="1" destOrd="0" presId="urn:microsoft.com/office/officeart/2024/3/layout/hArchList1"/>
    <dgm:cxn modelId="{B3678421-39EB-422C-9552-E475C6B5ED25}" type="presParOf" srcId="{61D60225-AD88-467A-B622-51E4C3EADA19}" destId="{1F160AB7-F8A4-44F4-B335-9FEB7734CB5B}" srcOrd="1" destOrd="0" presId="urn:microsoft.com/office/officeart/2024/3/layout/hArchList1"/>
    <dgm:cxn modelId="{CDA876F7-AC25-43C3-B808-AC3CBA3D5C98}" type="presParOf" srcId="{61D60225-AD88-467A-B622-51E4C3EADA19}" destId="{68914433-3D53-45D5-9E13-E76B9DE760DC}" srcOrd="2" destOrd="0" presId="urn:microsoft.com/office/officeart/2024/3/layout/hArchList1"/>
    <dgm:cxn modelId="{A815C80E-152E-4D56-8FE7-D225A675A9B6}" type="presParOf" srcId="{68914433-3D53-45D5-9E13-E76B9DE760DC}" destId="{DED0C24D-DDC3-4B10-9C25-0E7287897D27}" srcOrd="0" destOrd="0" presId="urn:microsoft.com/office/officeart/2024/3/layout/hArchList1"/>
    <dgm:cxn modelId="{4C27389A-AA4A-42EC-B55F-3624C6F3B193}" type="presParOf" srcId="{68914433-3D53-45D5-9E13-E76B9DE760DC}" destId="{7B294268-D453-48D7-9D3C-BD451B2293A6}" srcOrd="1" destOrd="0" presId="urn:microsoft.com/office/officeart/2024/3/layout/hArchList1"/>
    <dgm:cxn modelId="{A9E13F35-3254-47EE-9BE0-A3465412F521}" type="presParOf" srcId="{61D60225-AD88-467A-B622-51E4C3EADA19}" destId="{C5E2A196-20BA-46C9-A006-5C5183E9CB29}" srcOrd="3" destOrd="0" presId="urn:microsoft.com/office/officeart/2024/3/layout/hArchList1"/>
    <dgm:cxn modelId="{45C86090-A77C-404D-9736-46322236A761}" type="presParOf" srcId="{61D60225-AD88-467A-B622-51E4C3EADA19}" destId="{52E3750B-52CC-4C64-923E-C9A63BEE1A6A}" srcOrd="4" destOrd="0" presId="urn:microsoft.com/office/officeart/2024/3/layout/hArchList1"/>
    <dgm:cxn modelId="{90922985-9858-466E-9DC9-5C358E0E6707}" type="presParOf" srcId="{52E3750B-52CC-4C64-923E-C9A63BEE1A6A}" destId="{252AF861-BE6B-4984-AD0F-D77A26371B9E}" srcOrd="0" destOrd="0" presId="urn:microsoft.com/office/officeart/2024/3/layout/hArchList1"/>
    <dgm:cxn modelId="{86F0B1E6-6E73-4D53-B2A2-7F06C5291E0D}" type="presParOf" srcId="{52E3750B-52CC-4C64-923E-C9A63BEE1A6A}" destId="{6CAC7534-0634-491B-9E78-C35A959DC1C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D9955C-2401-4697-947F-F4A0FC7353BA}">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400" r="18095" b="-6"/>
          <a:stretch/>
        </a:blipFill>
        <a:ln>
          <a:noFill/>
        </a:ln>
        <a:effectLst/>
      </dsp:spPr>
      <dsp:style>
        <a:lnRef idx="0">
          <a:scrgbClr r="0" g="0" b="0"/>
        </a:lnRef>
        <a:fillRef idx="3">
          <a:scrgbClr r="0" g="0" b="0"/>
        </a:fillRef>
        <a:effectRef idx="2">
          <a:scrgbClr r="0" g="0" b="0"/>
        </a:effectRef>
        <a:fontRef idx="minor">
          <a:schemeClr val="lt1"/>
        </a:fontRef>
      </dsp:style>
    </dsp:sp>
    <dsp:sp modelId="{555C938A-40BD-494B-9442-497F32D1E885}">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Structured Data</a:t>
          </a:r>
        </a:p>
      </dsp:txBody>
      <dsp:txXfrm>
        <a:off x="1860960" y="0"/>
        <a:ext cx="5170775" cy="346241"/>
      </dsp:txXfrm>
    </dsp:sp>
    <dsp:sp modelId="{D6212EF6-A71B-4FC0-8BF3-9212D0FC6FBE}">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Structured data is highly organized, often stored in databases, and easily searchable using algorithms.</a:t>
          </a:r>
        </a:p>
      </dsp:txBody>
      <dsp:txXfrm>
        <a:off x="1860960" y="346241"/>
        <a:ext cx="5170775" cy="1334718"/>
      </dsp:txXfrm>
    </dsp:sp>
    <dsp:sp modelId="{136BE46D-E408-4F0E-9A8C-517010A72563}">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 r="-11" b="-10"/>
          <a:stretch/>
        </a:blipFill>
        <a:ln>
          <a:noFill/>
        </a:ln>
        <a:effectLst/>
      </dsp:spPr>
      <dsp:style>
        <a:lnRef idx="0">
          <a:scrgbClr r="0" g="0" b="0"/>
        </a:lnRef>
        <a:fillRef idx="3">
          <a:scrgbClr r="0" g="0" b="0"/>
        </a:fillRef>
        <a:effectRef idx="2">
          <a:scrgbClr r="0" g="0" b="0"/>
        </a:effectRef>
        <a:fontRef idx="minor">
          <a:schemeClr val="lt1"/>
        </a:fontRef>
      </dsp:style>
    </dsp:sp>
    <dsp:sp modelId="{414811D9-CDD0-4F4A-BDF4-026C4B065BA5}">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Unstructured Data</a:t>
          </a:r>
        </a:p>
      </dsp:txBody>
      <dsp:txXfrm>
        <a:off x="1860960" y="1815436"/>
        <a:ext cx="5170775" cy="346241"/>
      </dsp:txXfrm>
    </dsp:sp>
    <dsp:sp modelId="{27BD9968-1E8F-4262-867A-8B877AFD83AA}">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Unstructured data encompasses various formats like text documents, images, and videos, lacking a predefined structure.</a:t>
          </a:r>
        </a:p>
      </dsp:txBody>
      <dsp:txXfrm>
        <a:off x="1860960" y="2161678"/>
        <a:ext cx="5170775" cy="1334718"/>
      </dsp:txXfrm>
    </dsp:sp>
    <dsp:sp modelId="{F214632F-01FB-4FA1-BBAE-69197046BD7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1999" r="1254" b="4"/>
          <a:stretch/>
        </a:blipFill>
        <a:ln>
          <a:noFill/>
        </a:ln>
        <a:effectLst/>
      </dsp:spPr>
      <dsp:style>
        <a:lnRef idx="0">
          <a:scrgbClr r="0" g="0" b="0"/>
        </a:lnRef>
        <a:fillRef idx="3">
          <a:scrgbClr r="0" g="0" b="0"/>
        </a:fillRef>
        <a:effectRef idx="2">
          <a:scrgbClr r="0" g="0" b="0"/>
        </a:effectRef>
        <a:fontRef idx="minor">
          <a:schemeClr val="lt1"/>
        </a:fontRef>
      </dsp:style>
    </dsp:sp>
    <dsp:sp modelId="{9B9357F2-01EC-4AA9-8011-39E72FEB0D2A}">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Semi-Structured Data</a:t>
          </a:r>
        </a:p>
      </dsp:txBody>
      <dsp:txXfrm>
        <a:off x="1860960" y="3630873"/>
        <a:ext cx="5170775" cy="346241"/>
      </dsp:txXfrm>
    </dsp:sp>
    <dsp:sp modelId="{7C0BFF30-80DC-4BEF-B181-7FFFCEA755F5}">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Semi-structured data contains both organized elements and unstructured components, often utilizing tags for differentiation.</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782720-5001-4643-9076-86B84C193A3F}">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1937" r="11814" b="1"/>
          <a:stretch/>
        </a:blipFill>
        <a:ln>
          <a:noFill/>
        </a:ln>
        <a:effectLst/>
      </dsp:spPr>
      <dsp:style>
        <a:lnRef idx="0">
          <a:scrgbClr r="0" g="0" b="0"/>
        </a:lnRef>
        <a:fillRef idx="3">
          <a:scrgbClr r="0" g="0" b="0"/>
        </a:fillRef>
        <a:effectRef idx="2">
          <a:scrgbClr r="0" g="0" b="0"/>
        </a:effectRef>
        <a:fontRef idx="minor">
          <a:schemeClr val="lt1"/>
        </a:fontRef>
      </dsp:style>
    </dsp:sp>
    <dsp:sp modelId="{A493F9AD-6B50-4A8F-B87F-E7A5A106D191}">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Features in Machine Learning</a:t>
          </a:r>
        </a:p>
      </dsp:txBody>
      <dsp:txXfrm>
        <a:off x="1860960" y="0"/>
        <a:ext cx="5170775" cy="346241"/>
      </dsp:txXfrm>
    </dsp:sp>
    <dsp:sp modelId="{DC9C4636-F3D3-4F4D-A0BD-2DAB9C6AD403}">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Features are the individual measurable properties or characteristics used by machine learning algorithms to make predictions.</a:t>
          </a:r>
        </a:p>
      </dsp:txBody>
      <dsp:txXfrm>
        <a:off x="1860960" y="346241"/>
        <a:ext cx="5170775" cy="1334718"/>
      </dsp:txXfrm>
    </dsp:sp>
    <dsp:sp modelId="{572639AA-3549-494C-B2F4-66FD1552DB7C}">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063" r="27938" b="2"/>
          <a:stretch/>
        </a:blipFill>
        <a:ln>
          <a:noFill/>
        </a:ln>
        <a:effectLst/>
      </dsp:spPr>
      <dsp:style>
        <a:lnRef idx="0">
          <a:scrgbClr r="0" g="0" b="0"/>
        </a:lnRef>
        <a:fillRef idx="3">
          <a:scrgbClr r="0" g="0" b="0"/>
        </a:fillRef>
        <a:effectRef idx="2">
          <a:scrgbClr r="0" g="0" b="0"/>
        </a:effectRef>
        <a:fontRef idx="minor">
          <a:schemeClr val="lt1"/>
        </a:fontRef>
      </dsp:style>
    </dsp:sp>
    <dsp:sp modelId="{2A50A0D2-3AFB-4B0A-BB50-64147CF7E1D9}">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Labels and Outputs</a:t>
          </a:r>
        </a:p>
      </dsp:txBody>
      <dsp:txXfrm>
        <a:off x="1860960" y="1815436"/>
        <a:ext cx="5170775" cy="346241"/>
      </dsp:txXfrm>
    </dsp:sp>
    <dsp:sp modelId="{33AC06B9-FD5E-4F1E-9870-063FE2853A35}">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Labels are the output variables that machine learning algorithms aim to predict, representing the desired outcome.</a:t>
          </a:r>
        </a:p>
      </dsp:txBody>
      <dsp:txXfrm>
        <a:off x="1860960" y="2161678"/>
        <a:ext cx="5170775" cy="1334718"/>
      </dsp:txXfrm>
    </dsp:sp>
    <dsp:sp modelId="{6FBE0FAA-0A52-48EC-851F-B378AD7DA9AA}">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10" b="-10"/>
          <a:stretch/>
        </a:blipFill>
        <a:ln>
          <a:noFill/>
        </a:ln>
        <a:effectLst/>
      </dsp:spPr>
      <dsp:style>
        <a:lnRef idx="0">
          <a:scrgbClr r="0" g="0" b="0"/>
        </a:lnRef>
        <a:fillRef idx="3">
          <a:scrgbClr r="0" g="0" b="0"/>
        </a:fillRef>
        <a:effectRef idx="2">
          <a:scrgbClr r="0" g="0" b="0"/>
        </a:effectRef>
        <a:fontRef idx="minor">
          <a:schemeClr val="lt1"/>
        </a:fontRef>
      </dsp:style>
    </dsp:sp>
    <dsp:sp modelId="{53618089-6EE7-4D42-A19B-A682E6A55977}">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Training and Test Sets</a:t>
          </a:r>
        </a:p>
      </dsp:txBody>
      <dsp:txXfrm>
        <a:off x="1860960" y="3630873"/>
        <a:ext cx="5170775" cy="346241"/>
      </dsp:txXfrm>
    </dsp:sp>
    <dsp:sp modelId="{2C0C8663-2F9B-47D5-BBB1-31C3065BC201}">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Training sets are used to train algorithms while test sets are used to evaluate their performance and accuracy.</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873AC7-52E0-4B87-9A31-BB06FDFB662A}">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158" r="25095" b="4"/>
          <a:stretch/>
        </a:blipFill>
        <a:ln>
          <a:noFill/>
        </a:ln>
        <a:effectLst/>
      </dsp:spPr>
      <dsp:style>
        <a:lnRef idx="0">
          <a:scrgbClr r="0" g="0" b="0"/>
        </a:lnRef>
        <a:fillRef idx="3">
          <a:scrgbClr r="0" g="0" b="0"/>
        </a:fillRef>
        <a:effectRef idx="2">
          <a:scrgbClr r="0" g="0" b="0"/>
        </a:effectRef>
        <a:fontRef idx="minor">
          <a:schemeClr val="lt1"/>
        </a:fontRef>
      </dsp:style>
    </dsp:sp>
    <dsp:sp modelId="{543BDE1B-3842-43DE-8FD0-3503BED7C93C}">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Predictive Analytics</a:t>
          </a:r>
        </a:p>
      </dsp:txBody>
      <dsp:txXfrm>
        <a:off x="1860960" y="0"/>
        <a:ext cx="5170775" cy="346241"/>
      </dsp:txXfrm>
    </dsp:sp>
    <dsp:sp modelId="{D1B89AA6-0044-468B-9545-84415004C6E4}">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Machine learning algorithms are utilized to analyze data and make predictions, helping businesses make informed decisions.</a:t>
          </a:r>
        </a:p>
      </dsp:txBody>
      <dsp:txXfrm>
        <a:off x="1860960" y="346241"/>
        <a:ext cx="5170775" cy="1334718"/>
      </dsp:txXfrm>
    </dsp:sp>
    <dsp:sp modelId="{79FA23EB-BB16-46D4-9D52-C70850089C40}">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0531" r="4467" b="-4"/>
          <a:stretch/>
        </a:blipFill>
        <a:ln>
          <a:noFill/>
        </a:ln>
        <a:effectLst/>
      </dsp:spPr>
      <dsp:style>
        <a:lnRef idx="0">
          <a:scrgbClr r="0" g="0" b="0"/>
        </a:lnRef>
        <a:fillRef idx="3">
          <a:scrgbClr r="0" g="0" b="0"/>
        </a:fillRef>
        <a:effectRef idx="2">
          <a:scrgbClr r="0" g="0" b="0"/>
        </a:effectRef>
        <a:fontRef idx="minor">
          <a:schemeClr val="lt1"/>
        </a:fontRef>
      </dsp:style>
    </dsp:sp>
    <dsp:sp modelId="{3A004B09-AD41-4A78-B460-47F6133F9A28}">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Fraud Detection</a:t>
          </a:r>
        </a:p>
      </dsp:txBody>
      <dsp:txXfrm>
        <a:off x="1860960" y="1815436"/>
        <a:ext cx="5170775" cy="346241"/>
      </dsp:txXfrm>
    </dsp:sp>
    <dsp:sp modelId="{15C8F072-1441-4D98-BA39-E561E6C16BB2}">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Machine learning enhances security by identifying fraudulent activities through anomaly detection in transactions.</a:t>
          </a:r>
        </a:p>
      </dsp:txBody>
      <dsp:txXfrm>
        <a:off x="1860960" y="2161678"/>
        <a:ext cx="5170775" cy="1334718"/>
      </dsp:txXfrm>
    </dsp:sp>
    <dsp:sp modelId="{4C199483-977E-44A7-A9F1-1EE6369134B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2617" r="10636" b="4"/>
          <a:stretch/>
        </a:blipFill>
        <a:ln>
          <a:noFill/>
        </a:ln>
        <a:effectLst/>
      </dsp:spPr>
      <dsp:style>
        <a:lnRef idx="0">
          <a:scrgbClr r="0" g="0" b="0"/>
        </a:lnRef>
        <a:fillRef idx="3">
          <a:scrgbClr r="0" g="0" b="0"/>
        </a:fillRef>
        <a:effectRef idx="2">
          <a:scrgbClr r="0" g="0" b="0"/>
        </a:effectRef>
        <a:fontRef idx="minor">
          <a:schemeClr val="lt1"/>
        </a:fontRef>
      </dsp:style>
    </dsp:sp>
    <dsp:sp modelId="{79F79109-FD51-47A8-B925-4978B0681569}">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Customer Segmentation</a:t>
          </a:r>
        </a:p>
      </dsp:txBody>
      <dsp:txXfrm>
        <a:off x="1860960" y="3630873"/>
        <a:ext cx="5170775" cy="346241"/>
      </dsp:txXfrm>
    </dsp:sp>
    <dsp:sp modelId="{1C329FA7-92BC-4F20-ACE2-15FD462EDC83}">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Machine learning enables businesses to segment customers effectively, improving marketing strategies and customer engagement.</a:t>
          </a:r>
        </a:p>
      </dsp:txBody>
      <dsp:txXfrm>
        <a:off x="1860960" y="3977114"/>
        <a:ext cx="5170775" cy="1334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FF44AF-7F73-42B4-83C0-28EF029A0394}">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959" r="29294" b="4"/>
          <a:stretch/>
        </a:blipFill>
        <a:ln>
          <a:noFill/>
        </a:ln>
        <a:effectLst/>
      </dsp:spPr>
      <dsp:style>
        <a:lnRef idx="0">
          <a:scrgbClr r="0" g="0" b="0"/>
        </a:lnRef>
        <a:fillRef idx="3">
          <a:scrgbClr r="0" g="0" b="0"/>
        </a:fillRef>
        <a:effectRef idx="2">
          <a:scrgbClr r="0" g="0" b="0"/>
        </a:effectRef>
        <a:fontRef idx="minor">
          <a:schemeClr val="lt1"/>
        </a:fontRef>
      </dsp:style>
    </dsp:sp>
    <dsp:sp modelId="{6E4EBA34-89B0-436F-BC26-45BC3D0199CE}">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Improved Diagnostics</a:t>
          </a:r>
        </a:p>
      </dsp:txBody>
      <dsp:txXfrm>
        <a:off x="1860960" y="0"/>
        <a:ext cx="5170775" cy="346241"/>
      </dsp:txXfrm>
    </dsp:sp>
    <dsp:sp modelId="{249978A4-4343-4292-AA3D-76E03A55BFA5}">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Machine learning algorithms analyze medical data to enhance the accuracy of diagnostics in various medical fields.</a:t>
          </a:r>
        </a:p>
      </dsp:txBody>
      <dsp:txXfrm>
        <a:off x="1860960" y="346241"/>
        <a:ext cx="5170775" cy="1334718"/>
      </dsp:txXfrm>
    </dsp:sp>
    <dsp:sp modelId="{6194C216-C6ED-4AAF-92A0-B68168D8E90F}">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6680" r="27565" b="-8"/>
          <a:stretch/>
        </a:blipFill>
        <a:ln>
          <a:noFill/>
        </a:ln>
        <a:effectLst/>
      </dsp:spPr>
      <dsp:style>
        <a:lnRef idx="0">
          <a:scrgbClr r="0" g="0" b="0"/>
        </a:lnRef>
        <a:fillRef idx="3">
          <a:scrgbClr r="0" g="0" b="0"/>
        </a:fillRef>
        <a:effectRef idx="2">
          <a:scrgbClr r="0" g="0" b="0"/>
        </a:effectRef>
        <a:fontRef idx="minor">
          <a:schemeClr val="lt1"/>
        </a:fontRef>
      </dsp:style>
    </dsp:sp>
    <dsp:sp modelId="{A21FE75B-7041-4426-AB65-A9F6B293D6A7}">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Personalized Treatment Plans</a:t>
          </a:r>
        </a:p>
      </dsp:txBody>
      <dsp:txXfrm>
        <a:off x="1860960" y="1815436"/>
        <a:ext cx="5170775" cy="346241"/>
      </dsp:txXfrm>
    </dsp:sp>
    <dsp:sp modelId="{660B2DC1-79CF-484A-93ED-E9F0AF61A59A}">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Machine learning enables the creation of personalized treatment plans based on individual patient data and historical outcomes.</a:t>
          </a:r>
        </a:p>
      </dsp:txBody>
      <dsp:txXfrm>
        <a:off x="1860960" y="2161678"/>
        <a:ext cx="5170775" cy="1334718"/>
      </dsp:txXfrm>
    </dsp:sp>
    <dsp:sp modelId="{2B72556C-2302-45CA-AF51-AADD364BD75B}">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3249" r="3" b="4"/>
          <a:stretch/>
        </a:blipFill>
        <a:ln>
          <a:noFill/>
        </a:ln>
        <a:effectLst/>
      </dsp:spPr>
      <dsp:style>
        <a:lnRef idx="0">
          <a:scrgbClr r="0" g="0" b="0"/>
        </a:lnRef>
        <a:fillRef idx="3">
          <a:scrgbClr r="0" g="0" b="0"/>
        </a:fillRef>
        <a:effectRef idx="2">
          <a:scrgbClr r="0" g="0" b="0"/>
        </a:effectRef>
        <a:fontRef idx="minor">
          <a:schemeClr val="lt1"/>
        </a:fontRef>
      </dsp:style>
    </dsp:sp>
    <dsp:sp modelId="{BB3D1377-B72F-4468-A6F6-371F3C9D8374}">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Predicting Patient Outcomes</a:t>
          </a:r>
        </a:p>
      </dsp:txBody>
      <dsp:txXfrm>
        <a:off x="1860960" y="3630873"/>
        <a:ext cx="5170775" cy="346241"/>
      </dsp:txXfrm>
    </dsp:sp>
    <dsp:sp modelId="{458A3711-B991-480D-A8EE-5F04C1909E29}">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By analyzing data, machine learning helps predict patient outcomes, improving the decision-making process for healthcare providers.</a:t>
          </a:r>
        </a:p>
      </dsp:txBody>
      <dsp:txXfrm>
        <a:off x="1860960" y="3977114"/>
        <a:ext cx="5170775" cy="13347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EE659-BB83-413F-A3B3-7E177F925FFC}">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 of Data Analysis</a:t>
          </a:r>
        </a:p>
      </dsp:txBody>
      <dsp:txXfrm>
        <a:off x="0" y="0"/>
        <a:ext cx="3486150" cy="354472"/>
      </dsp:txXfrm>
    </dsp:sp>
    <dsp:sp modelId="{9E157A7A-A00C-4A5D-9162-11506F4502DE}">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Data analysis enables organizations to convert raw data into actionable insights that drive decision-making processes.</a:t>
          </a:r>
        </a:p>
      </dsp:txBody>
      <dsp:txXfrm>
        <a:off x="0" y="354472"/>
        <a:ext cx="3486150" cy="2090261"/>
      </dsp:txXfrm>
    </dsp:sp>
    <dsp:sp modelId="{DED0C24D-DDC3-4B10-9C25-0E7287897D27}">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Machine Learning Techniques</a:t>
          </a:r>
        </a:p>
      </dsp:txBody>
      <dsp:txXfrm>
        <a:off x="3834765" y="0"/>
        <a:ext cx="3486150" cy="354472"/>
      </dsp:txXfrm>
    </dsp:sp>
    <dsp:sp modelId="{7B294268-D453-48D7-9D3C-BD451B2293A6}">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Machine learning techniques allow organizations to automate insights generation and improve operational efficiency.</a:t>
          </a:r>
        </a:p>
      </dsp:txBody>
      <dsp:txXfrm>
        <a:off x="3834765" y="354472"/>
        <a:ext cx="3486150" cy="2090261"/>
      </dsp:txXfrm>
    </dsp:sp>
    <dsp:sp modelId="{252AF861-BE6B-4984-AD0F-D77A26371B9E}">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Informed Decision Making</a:t>
          </a:r>
        </a:p>
      </dsp:txBody>
      <dsp:txXfrm>
        <a:off x="7669530" y="0"/>
        <a:ext cx="3486150" cy="354472"/>
      </dsp:txXfrm>
    </dsp:sp>
    <dsp:sp modelId="{6CAC7534-0634-491B-9E78-C35A959DC1C0}">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Leveraging these tools helps organizations make informed decisions that drive growth and competitiveness.</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ACAA6-D9B6-42D6-93FA-933ABB706106}" type="datetimeFigureOut">
              <a:rPr lang="en-IN" smtClean="0"/>
              <a:t>07-05-2025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94D3D-8797-4CCF-8DD0-FFD0E2359BAF}" type="slidenum">
              <a:rPr lang="en-IN" smtClean="0"/>
              <a:t>‹#›</a:t>
            </a:fld>
            <a:endParaRPr lang="en-IN"/>
          </a:p>
        </p:txBody>
      </p:sp>
    </p:spTree>
    <p:extLst>
      <p:ext uri="{BB962C8B-B14F-4D97-AF65-F5344CB8AC3E}">
        <p14:creationId xmlns:p14="http://schemas.microsoft.com/office/powerpoint/2010/main" val="198984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In this presentation, we will explore the critical role of data analysis and machine learning in deriving actionable insights from data. We will cover fundamental concepts, techniques, and applications that are transforming industries and decision-making processes.
</a:t>
            </a:r>
          </a:p>
        </p:txBody>
      </p:sp>
      <p:sp>
        <p:nvSpPr>
          <p:cNvPr id="4" name="Slide Number Placeholder 3"/>
          <p:cNvSpPr>
            <a:spLocks noGrp="1"/>
          </p:cNvSpPr>
          <p:nvPr>
            <p:ph type="sldNum" sz="quarter" idx="5"/>
          </p:nvPr>
        </p:nvSpPr>
        <p:spPr/>
        <p:txBody>
          <a:bodyPr/>
          <a:lstStyle/>
          <a:p>
            <a:fld id="{C5A80707-25CD-45DF-B3E0-F60DD59504D0}" type="slidenum">
              <a:rPr lang="en-IN" smtClean="0"/>
              <a:t>1</a:t>
            </a:fld>
            <a:endParaRPr lang="en-IN"/>
          </a:p>
        </p:txBody>
      </p:sp>
    </p:spTree>
    <p:extLst>
      <p:ext uri="{BB962C8B-B14F-4D97-AF65-F5344CB8AC3E}">
        <p14:creationId xmlns:p14="http://schemas.microsoft.com/office/powerpoint/2010/main" val="712193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concepts in machine learning include features, labels, training sets, and test sets. Understanding these terms is essential for grasping how machine learning algorithms operate.</a:t>
            </a:r>
          </a:p>
        </p:txBody>
      </p:sp>
      <p:sp>
        <p:nvSpPr>
          <p:cNvPr id="4" name="Slide Number Placeholder 3"/>
          <p:cNvSpPr>
            <a:spLocks noGrp="1"/>
          </p:cNvSpPr>
          <p:nvPr>
            <p:ph type="sldNum" sz="quarter" idx="5"/>
          </p:nvPr>
        </p:nvSpPr>
        <p:spPr/>
        <p:txBody>
          <a:bodyPr/>
          <a:lstStyle/>
          <a:p>
            <a:fld id="{C5A80707-25CD-45DF-B3E0-F60DD59504D0}" type="slidenum">
              <a:rPr lang="en-IN" smtClean="0"/>
              <a:t>10</a:t>
            </a:fld>
            <a:endParaRPr lang="en-IN"/>
          </a:p>
        </p:txBody>
      </p:sp>
    </p:spTree>
    <p:extLst>
      <p:ext uri="{BB962C8B-B14F-4D97-AF65-F5344CB8AC3E}">
        <p14:creationId xmlns:p14="http://schemas.microsoft.com/office/powerpoint/2010/main" val="1800281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preparation is a crucial step in data analysis and machine learning, ensuring that the data is clean, structured, and ready for analysis.</a:t>
            </a:r>
          </a:p>
        </p:txBody>
      </p:sp>
      <p:sp>
        <p:nvSpPr>
          <p:cNvPr id="4" name="Slide Number Placeholder 3"/>
          <p:cNvSpPr>
            <a:spLocks noGrp="1"/>
          </p:cNvSpPr>
          <p:nvPr>
            <p:ph type="sldNum" sz="quarter" idx="5"/>
          </p:nvPr>
        </p:nvSpPr>
        <p:spPr/>
        <p:txBody>
          <a:bodyPr/>
          <a:lstStyle/>
          <a:p>
            <a:fld id="{C5A80707-25CD-45DF-B3E0-F60DD59504D0}" type="slidenum">
              <a:rPr lang="en-IN" smtClean="0"/>
              <a:t>11</a:t>
            </a:fld>
            <a:endParaRPr lang="en-IN"/>
          </a:p>
        </p:txBody>
      </p:sp>
    </p:spTree>
    <p:extLst>
      <p:ext uri="{BB962C8B-B14F-4D97-AF65-F5344CB8AC3E}">
        <p14:creationId xmlns:p14="http://schemas.microsoft.com/office/powerpoint/2010/main" val="3151446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cleaning involves identifying and correcting errors in the dataset, including handling missing values through various imputation techniques, enhancing the quality of data for analysis.</a:t>
            </a:r>
          </a:p>
        </p:txBody>
      </p:sp>
      <p:sp>
        <p:nvSpPr>
          <p:cNvPr id="4" name="Slide Number Placeholder 3"/>
          <p:cNvSpPr>
            <a:spLocks noGrp="1"/>
          </p:cNvSpPr>
          <p:nvPr>
            <p:ph type="sldNum" sz="quarter" idx="5"/>
          </p:nvPr>
        </p:nvSpPr>
        <p:spPr/>
        <p:txBody>
          <a:bodyPr/>
          <a:lstStyle/>
          <a:p>
            <a:fld id="{C5A80707-25CD-45DF-B3E0-F60DD59504D0}" type="slidenum">
              <a:rPr lang="en-IN" smtClean="0"/>
              <a:t>12</a:t>
            </a:fld>
            <a:endParaRPr lang="en-IN"/>
          </a:p>
        </p:txBody>
      </p:sp>
    </p:spTree>
    <p:extLst>
      <p:ext uri="{BB962C8B-B14F-4D97-AF65-F5344CB8AC3E}">
        <p14:creationId xmlns:p14="http://schemas.microsoft.com/office/powerpoint/2010/main" val="1278471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Feature selection and extraction involve identifying the most relevant variables from the dataset to improve model performance and reduce complexity, ensuring a more efficient analysis.</a:t>
            </a:r>
          </a:p>
        </p:txBody>
      </p:sp>
      <p:sp>
        <p:nvSpPr>
          <p:cNvPr id="4" name="Slide Number Placeholder 3"/>
          <p:cNvSpPr>
            <a:spLocks noGrp="1"/>
          </p:cNvSpPr>
          <p:nvPr>
            <p:ph type="sldNum" sz="quarter" idx="5"/>
          </p:nvPr>
        </p:nvSpPr>
        <p:spPr/>
        <p:txBody>
          <a:bodyPr/>
          <a:lstStyle/>
          <a:p>
            <a:fld id="{C5A80707-25CD-45DF-B3E0-F60DD59504D0}" type="slidenum">
              <a:rPr lang="en-IN" smtClean="0"/>
              <a:t>13</a:t>
            </a:fld>
            <a:endParaRPr lang="en-IN"/>
          </a:p>
        </p:txBody>
      </p:sp>
    </p:spTree>
    <p:extLst>
      <p:ext uri="{BB962C8B-B14F-4D97-AF65-F5344CB8AC3E}">
        <p14:creationId xmlns:p14="http://schemas.microsoft.com/office/powerpoint/2010/main" val="2697241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Normalization and scaling are techniques used to adjust the range of data values, ensuring that numerical features contribute equally to model training and improving convergence rates.</a:t>
            </a:r>
          </a:p>
        </p:txBody>
      </p:sp>
      <p:sp>
        <p:nvSpPr>
          <p:cNvPr id="4" name="Slide Number Placeholder 3"/>
          <p:cNvSpPr>
            <a:spLocks noGrp="1"/>
          </p:cNvSpPr>
          <p:nvPr>
            <p:ph type="sldNum" sz="quarter" idx="5"/>
          </p:nvPr>
        </p:nvSpPr>
        <p:spPr/>
        <p:txBody>
          <a:bodyPr/>
          <a:lstStyle/>
          <a:p>
            <a:fld id="{C5A80707-25CD-45DF-B3E0-F60DD59504D0}" type="slidenum">
              <a:rPr lang="en-IN" smtClean="0"/>
              <a:t>14</a:t>
            </a:fld>
            <a:endParaRPr lang="en-IN"/>
          </a:p>
        </p:txBody>
      </p:sp>
    </p:spTree>
    <p:extLst>
      <p:ext uri="{BB962C8B-B14F-4D97-AF65-F5344CB8AC3E}">
        <p14:creationId xmlns:p14="http://schemas.microsoft.com/office/powerpoint/2010/main" val="321367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Exploratory Data Analysis is a critical step in understanding the data's underlying structure. It involves visualizing data and identifying patterns that inform further analysis.</a:t>
            </a:r>
          </a:p>
        </p:txBody>
      </p:sp>
      <p:sp>
        <p:nvSpPr>
          <p:cNvPr id="4" name="Slide Number Placeholder 3"/>
          <p:cNvSpPr>
            <a:spLocks noGrp="1"/>
          </p:cNvSpPr>
          <p:nvPr>
            <p:ph type="sldNum" sz="quarter" idx="5"/>
          </p:nvPr>
        </p:nvSpPr>
        <p:spPr/>
        <p:txBody>
          <a:bodyPr/>
          <a:lstStyle/>
          <a:p>
            <a:fld id="{C5A80707-25CD-45DF-B3E0-F60DD59504D0}" type="slidenum">
              <a:rPr lang="en-IN" smtClean="0"/>
              <a:t>15</a:t>
            </a:fld>
            <a:endParaRPr lang="en-IN"/>
          </a:p>
        </p:txBody>
      </p:sp>
    </p:spTree>
    <p:extLst>
      <p:ext uri="{BB962C8B-B14F-4D97-AF65-F5344CB8AC3E}">
        <p14:creationId xmlns:p14="http://schemas.microsoft.com/office/powerpoint/2010/main" val="1067754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visualization techniques, such as histograms, scatter plots, and box plots, provide insights into data distributions and relationships, making it easier to communicate findings.</a:t>
            </a:r>
          </a:p>
        </p:txBody>
      </p:sp>
      <p:sp>
        <p:nvSpPr>
          <p:cNvPr id="4" name="Slide Number Placeholder 3"/>
          <p:cNvSpPr>
            <a:spLocks noGrp="1"/>
          </p:cNvSpPr>
          <p:nvPr>
            <p:ph type="sldNum" sz="quarter" idx="5"/>
          </p:nvPr>
        </p:nvSpPr>
        <p:spPr/>
        <p:txBody>
          <a:bodyPr/>
          <a:lstStyle/>
          <a:p>
            <a:fld id="{C5A80707-25CD-45DF-B3E0-F60DD59504D0}" type="slidenum">
              <a:rPr lang="en-IN" smtClean="0"/>
              <a:t>16</a:t>
            </a:fld>
            <a:endParaRPr lang="en-IN"/>
          </a:p>
        </p:txBody>
      </p:sp>
    </p:spTree>
    <p:extLst>
      <p:ext uri="{BB962C8B-B14F-4D97-AF65-F5344CB8AC3E}">
        <p14:creationId xmlns:p14="http://schemas.microsoft.com/office/powerpoint/2010/main" val="4219960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EDA helps identify patterns and trends in data, enabling analysts to form hypotheses and guiding the direction of further analysis and modeling efforts.</a:t>
            </a:r>
          </a:p>
        </p:txBody>
      </p:sp>
      <p:sp>
        <p:nvSpPr>
          <p:cNvPr id="4" name="Slide Number Placeholder 3"/>
          <p:cNvSpPr>
            <a:spLocks noGrp="1"/>
          </p:cNvSpPr>
          <p:nvPr>
            <p:ph type="sldNum" sz="quarter" idx="5"/>
          </p:nvPr>
        </p:nvSpPr>
        <p:spPr/>
        <p:txBody>
          <a:bodyPr/>
          <a:lstStyle/>
          <a:p>
            <a:fld id="{C5A80707-25CD-45DF-B3E0-F60DD59504D0}" type="slidenum">
              <a:rPr lang="en-IN" smtClean="0"/>
              <a:t>17</a:t>
            </a:fld>
            <a:endParaRPr lang="en-IN"/>
          </a:p>
        </p:txBody>
      </p:sp>
    </p:spTree>
    <p:extLst>
      <p:ext uri="{BB962C8B-B14F-4D97-AF65-F5344CB8AC3E}">
        <p14:creationId xmlns:p14="http://schemas.microsoft.com/office/powerpoint/2010/main" val="1915652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Hypothesis testing is used to make inferences about populations based on sample data. Statistical analysis techniques help validate or refute assumptions and guide decision-making.</a:t>
            </a:r>
          </a:p>
        </p:txBody>
      </p:sp>
      <p:sp>
        <p:nvSpPr>
          <p:cNvPr id="4" name="Slide Number Placeholder 3"/>
          <p:cNvSpPr>
            <a:spLocks noGrp="1"/>
          </p:cNvSpPr>
          <p:nvPr>
            <p:ph type="sldNum" sz="quarter" idx="5"/>
          </p:nvPr>
        </p:nvSpPr>
        <p:spPr/>
        <p:txBody>
          <a:bodyPr/>
          <a:lstStyle/>
          <a:p>
            <a:fld id="{C5A80707-25CD-45DF-B3E0-F60DD59504D0}" type="slidenum">
              <a:rPr lang="en-IN" smtClean="0"/>
              <a:t>18</a:t>
            </a:fld>
            <a:endParaRPr lang="en-IN"/>
          </a:p>
        </p:txBody>
      </p:sp>
    </p:spTree>
    <p:extLst>
      <p:ext uri="{BB962C8B-B14F-4D97-AF65-F5344CB8AC3E}">
        <p14:creationId xmlns:p14="http://schemas.microsoft.com/office/powerpoint/2010/main" val="31808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Building and training machine learning models involves selecting suitable algorithms and tuning parameters to ensure models perform effectively on unseen data.</a:t>
            </a:r>
          </a:p>
        </p:txBody>
      </p:sp>
      <p:sp>
        <p:nvSpPr>
          <p:cNvPr id="4" name="Slide Number Placeholder 3"/>
          <p:cNvSpPr>
            <a:spLocks noGrp="1"/>
          </p:cNvSpPr>
          <p:nvPr>
            <p:ph type="sldNum" sz="quarter" idx="5"/>
          </p:nvPr>
        </p:nvSpPr>
        <p:spPr/>
        <p:txBody>
          <a:bodyPr/>
          <a:lstStyle/>
          <a:p>
            <a:fld id="{C5A80707-25CD-45DF-B3E0-F60DD59504D0}" type="slidenum">
              <a:rPr lang="en-IN" smtClean="0"/>
              <a:t>19</a:t>
            </a:fld>
            <a:endParaRPr lang="en-IN"/>
          </a:p>
        </p:txBody>
      </p:sp>
    </p:spTree>
    <p:extLst>
      <p:ext uri="{BB962C8B-B14F-4D97-AF65-F5344CB8AC3E}">
        <p14:creationId xmlns:p14="http://schemas.microsoft.com/office/powerpoint/2010/main" val="38206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an introduction to data analysis, discussing its definition, importance, and various types of data. Next, we will delve into the fundamentals of machine learning, followed by data preparation and preprocessing techniques. We will explore exploratory data analysis, model building, evaluation, and finally, applications and future trends in machine learning.</a:t>
            </a:r>
          </a:p>
        </p:txBody>
      </p:sp>
      <p:sp>
        <p:nvSpPr>
          <p:cNvPr id="4" name="Slide Number Placeholder 3"/>
          <p:cNvSpPr>
            <a:spLocks noGrp="1"/>
          </p:cNvSpPr>
          <p:nvPr>
            <p:ph type="sldNum" sz="quarter" idx="5"/>
          </p:nvPr>
        </p:nvSpPr>
        <p:spPr/>
        <p:txBody>
          <a:bodyPr/>
          <a:lstStyle/>
          <a:p>
            <a:fld id="{C5A80707-25CD-45DF-B3E0-F60DD59504D0}" type="slidenum">
              <a:rPr lang="en-IN" smtClean="0"/>
              <a:t>2</a:t>
            </a:fld>
            <a:endParaRPr lang="en-IN"/>
          </a:p>
        </p:txBody>
      </p:sp>
    </p:spTree>
    <p:extLst>
      <p:ext uri="{BB962C8B-B14F-4D97-AF65-F5344CB8AC3E}">
        <p14:creationId xmlns:p14="http://schemas.microsoft.com/office/powerpoint/2010/main" val="273120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Selecting the appropriate algorithm is crucial for model success. Factors to consider include data characteristics, problem type, and the desired output.</a:t>
            </a:r>
          </a:p>
        </p:txBody>
      </p:sp>
      <p:sp>
        <p:nvSpPr>
          <p:cNvPr id="4" name="Slide Number Placeholder 3"/>
          <p:cNvSpPr>
            <a:spLocks noGrp="1"/>
          </p:cNvSpPr>
          <p:nvPr>
            <p:ph type="sldNum" sz="quarter" idx="5"/>
          </p:nvPr>
        </p:nvSpPr>
        <p:spPr/>
        <p:txBody>
          <a:bodyPr/>
          <a:lstStyle/>
          <a:p>
            <a:fld id="{C5A80707-25CD-45DF-B3E0-F60DD59504D0}" type="slidenum">
              <a:rPr lang="en-IN" smtClean="0"/>
              <a:t>20</a:t>
            </a:fld>
            <a:endParaRPr lang="en-IN"/>
          </a:p>
        </p:txBody>
      </p:sp>
    </p:spTree>
    <p:extLst>
      <p:ext uri="{BB962C8B-B14F-4D97-AF65-F5344CB8AC3E}">
        <p14:creationId xmlns:p14="http://schemas.microsoft.com/office/powerpoint/2010/main" val="172853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Model training involves feeding data into the algorithm to learn patterns, while validation assesses model performance on a separate dataset, ensuring generalization.</a:t>
            </a:r>
          </a:p>
        </p:txBody>
      </p:sp>
      <p:sp>
        <p:nvSpPr>
          <p:cNvPr id="4" name="Slide Number Placeholder 3"/>
          <p:cNvSpPr>
            <a:spLocks noGrp="1"/>
          </p:cNvSpPr>
          <p:nvPr>
            <p:ph type="sldNum" sz="quarter" idx="5"/>
          </p:nvPr>
        </p:nvSpPr>
        <p:spPr/>
        <p:txBody>
          <a:bodyPr/>
          <a:lstStyle/>
          <a:p>
            <a:fld id="{C5A80707-25CD-45DF-B3E0-F60DD59504D0}" type="slidenum">
              <a:rPr lang="en-IN" smtClean="0"/>
              <a:t>21</a:t>
            </a:fld>
            <a:endParaRPr lang="en-IN"/>
          </a:p>
        </p:txBody>
      </p:sp>
    </p:spTree>
    <p:extLst>
      <p:ext uri="{BB962C8B-B14F-4D97-AF65-F5344CB8AC3E}">
        <p14:creationId xmlns:p14="http://schemas.microsoft.com/office/powerpoint/2010/main" val="3792257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Hyperparameter tuning refers to the optimization of model parameters that are not learned during training. Proper tuning can significantly enhance model performance.</a:t>
            </a:r>
          </a:p>
        </p:txBody>
      </p:sp>
      <p:sp>
        <p:nvSpPr>
          <p:cNvPr id="4" name="Slide Number Placeholder 3"/>
          <p:cNvSpPr>
            <a:spLocks noGrp="1"/>
          </p:cNvSpPr>
          <p:nvPr>
            <p:ph type="sldNum" sz="quarter" idx="5"/>
          </p:nvPr>
        </p:nvSpPr>
        <p:spPr/>
        <p:txBody>
          <a:bodyPr/>
          <a:lstStyle/>
          <a:p>
            <a:fld id="{C5A80707-25CD-45DF-B3E0-F60DD59504D0}" type="slidenum">
              <a:rPr lang="en-IN" smtClean="0"/>
              <a:t>22</a:t>
            </a:fld>
            <a:endParaRPr lang="en-IN"/>
          </a:p>
        </p:txBody>
      </p:sp>
    </p:spTree>
    <p:extLst>
      <p:ext uri="{BB962C8B-B14F-4D97-AF65-F5344CB8AC3E}">
        <p14:creationId xmlns:p14="http://schemas.microsoft.com/office/powerpoint/2010/main" val="1659962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Evaluating model performance is essential to ensure that the model performs well on new, unseen data. Various metrics and techniques are employed in this process.</a:t>
            </a:r>
          </a:p>
        </p:txBody>
      </p:sp>
      <p:sp>
        <p:nvSpPr>
          <p:cNvPr id="4" name="Slide Number Placeholder 3"/>
          <p:cNvSpPr>
            <a:spLocks noGrp="1"/>
          </p:cNvSpPr>
          <p:nvPr>
            <p:ph type="sldNum" sz="quarter" idx="5"/>
          </p:nvPr>
        </p:nvSpPr>
        <p:spPr/>
        <p:txBody>
          <a:bodyPr/>
          <a:lstStyle/>
          <a:p>
            <a:fld id="{C5A80707-25CD-45DF-B3E0-F60DD59504D0}" type="slidenum">
              <a:rPr lang="en-IN" smtClean="0"/>
              <a:t>23</a:t>
            </a:fld>
            <a:endParaRPr lang="en-IN"/>
          </a:p>
        </p:txBody>
      </p:sp>
    </p:spTree>
    <p:extLst>
      <p:ext uri="{BB962C8B-B14F-4D97-AF65-F5344CB8AC3E}">
        <p14:creationId xmlns:p14="http://schemas.microsoft.com/office/powerpoint/2010/main" val="1559771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Different metrics are used to assess model performance based on the problem type. For classification tasks, accuracy, precision, and recall are common metrics. For regression, we often use mean squared error and R-squared.</a:t>
            </a:r>
          </a:p>
        </p:txBody>
      </p:sp>
      <p:sp>
        <p:nvSpPr>
          <p:cNvPr id="4" name="Slide Number Placeholder 3"/>
          <p:cNvSpPr>
            <a:spLocks noGrp="1"/>
          </p:cNvSpPr>
          <p:nvPr>
            <p:ph type="sldNum" sz="quarter" idx="5"/>
          </p:nvPr>
        </p:nvSpPr>
        <p:spPr/>
        <p:txBody>
          <a:bodyPr/>
          <a:lstStyle/>
          <a:p>
            <a:fld id="{C5A80707-25CD-45DF-B3E0-F60DD59504D0}" type="slidenum">
              <a:rPr lang="en-IN" smtClean="0"/>
              <a:t>24</a:t>
            </a:fld>
            <a:endParaRPr lang="en-IN"/>
          </a:p>
        </p:txBody>
      </p:sp>
    </p:spTree>
    <p:extLst>
      <p:ext uri="{BB962C8B-B14F-4D97-AF65-F5344CB8AC3E}">
        <p14:creationId xmlns:p14="http://schemas.microsoft.com/office/powerpoint/2010/main" val="3114134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Cross-validation techniques help assess how a model will generalize to an independent dataset. K-fold cross-validation is a widely used method that provides more reliable performance estimates.</a:t>
            </a:r>
          </a:p>
        </p:txBody>
      </p:sp>
      <p:sp>
        <p:nvSpPr>
          <p:cNvPr id="4" name="Slide Number Placeholder 3"/>
          <p:cNvSpPr>
            <a:spLocks noGrp="1"/>
          </p:cNvSpPr>
          <p:nvPr>
            <p:ph type="sldNum" sz="quarter" idx="5"/>
          </p:nvPr>
        </p:nvSpPr>
        <p:spPr/>
        <p:txBody>
          <a:bodyPr/>
          <a:lstStyle/>
          <a:p>
            <a:fld id="{C5A80707-25CD-45DF-B3E0-F60DD59504D0}" type="slidenum">
              <a:rPr lang="en-IN" smtClean="0"/>
              <a:t>25</a:t>
            </a:fld>
            <a:endParaRPr lang="en-IN"/>
          </a:p>
        </p:txBody>
      </p:sp>
    </p:spTree>
    <p:extLst>
      <p:ext uri="{BB962C8B-B14F-4D97-AF65-F5344CB8AC3E}">
        <p14:creationId xmlns:p14="http://schemas.microsoft.com/office/powerpoint/2010/main" val="4012527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Managing overfitting and underfitting is crucial for model robustness. Techniques such as regularization, pruning, and choosing simpler models can help mitigate these issues.</a:t>
            </a:r>
          </a:p>
        </p:txBody>
      </p:sp>
      <p:sp>
        <p:nvSpPr>
          <p:cNvPr id="4" name="Slide Number Placeholder 3"/>
          <p:cNvSpPr>
            <a:spLocks noGrp="1"/>
          </p:cNvSpPr>
          <p:nvPr>
            <p:ph type="sldNum" sz="quarter" idx="5"/>
          </p:nvPr>
        </p:nvSpPr>
        <p:spPr/>
        <p:txBody>
          <a:bodyPr/>
          <a:lstStyle/>
          <a:p>
            <a:fld id="{C5A80707-25CD-45DF-B3E0-F60DD59504D0}" type="slidenum">
              <a:rPr lang="en-IN" smtClean="0"/>
              <a:t>26</a:t>
            </a:fld>
            <a:endParaRPr lang="en-IN"/>
          </a:p>
        </p:txBody>
      </p:sp>
    </p:spTree>
    <p:extLst>
      <p:ext uri="{BB962C8B-B14F-4D97-AF65-F5344CB8AC3E}">
        <p14:creationId xmlns:p14="http://schemas.microsoft.com/office/powerpoint/2010/main" val="4186206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has diverse applications across various industries. Understanding these use cases can inspire innovative solutions and improvements.</a:t>
            </a:r>
          </a:p>
        </p:txBody>
      </p:sp>
      <p:sp>
        <p:nvSpPr>
          <p:cNvPr id="4" name="Slide Number Placeholder 3"/>
          <p:cNvSpPr>
            <a:spLocks noGrp="1"/>
          </p:cNvSpPr>
          <p:nvPr>
            <p:ph type="sldNum" sz="quarter" idx="5"/>
          </p:nvPr>
        </p:nvSpPr>
        <p:spPr/>
        <p:txBody>
          <a:bodyPr/>
          <a:lstStyle/>
          <a:p>
            <a:fld id="{C5A80707-25CD-45DF-B3E0-F60DD59504D0}" type="slidenum">
              <a:rPr lang="en-IN" smtClean="0"/>
              <a:t>27</a:t>
            </a:fld>
            <a:endParaRPr lang="en-IN"/>
          </a:p>
        </p:txBody>
      </p:sp>
    </p:spTree>
    <p:extLst>
      <p:ext uri="{BB962C8B-B14F-4D97-AF65-F5344CB8AC3E}">
        <p14:creationId xmlns:p14="http://schemas.microsoft.com/office/powerpoint/2010/main" val="2451310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business and finance, machine learning enhances decision-making through predictive analytics, fraud detection, and customer segmentation, driving efficiency and profitability.</a:t>
            </a:r>
          </a:p>
        </p:txBody>
      </p:sp>
      <p:sp>
        <p:nvSpPr>
          <p:cNvPr id="4" name="Slide Number Placeholder 3"/>
          <p:cNvSpPr>
            <a:spLocks noGrp="1"/>
          </p:cNvSpPr>
          <p:nvPr>
            <p:ph type="sldNum" sz="quarter" idx="5"/>
          </p:nvPr>
        </p:nvSpPr>
        <p:spPr/>
        <p:txBody>
          <a:bodyPr/>
          <a:lstStyle/>
          <a:p>
            <a:fld id="{C5A80707-25CD-45DF-B3E0-F60DD59504D0}" type="slidenum">
              <a:rPr lang="en-IN" smtClean="0"/>
              <a:t>28</a:t>
            </a:fld>
            <a:endParaRPr lang="en-IN"/>
          </a:p>
        </p:txBody>
      </p:sp>
    </p:spTree>
    <p:extLst>
      <p:ext uri="{BB962C8B-B14F-4D97-AF65-F5344CB8AC3E}">
        <p14:creationId xmlns:p14="http://schemas.microsoft.com/office/powerpoint/2010/main" val="28772199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is revolutionizing healthcare by improving diagnostics, personalizing treatment plans, and predicting patient outcomes, ultimately enhancing patient care.</a:t>
            </a:r>
          </a:p>
        </p:txBody>
      </p:sp>
      <p:sp>
        <p:nvSpPr>
          <p:cNvPr id="4" name="Slide Number Placeholder 3"/>
          <p:cNvSpPr>
            <a:spLocks noGrp="1"/>
          </p:cNvSpPr>
          <p:nvPr>
            <p:ph type="sldNum" sz="quarter" idx="5"/>
          </p:nvPr>
        </p:nvSpPr>
        <p:spPr/>
        <p:txBody>
          <a:bodyPr/>
          <a:lstStyle/>
          <a:p>
            <a:fld id="{C5A80707-25CD-45DF-B3E0-F60DD59504D0}" type="slidenum">
              <a:rPr lang="en-IN" smtClean="0"/>
              <a:t>29</a:t>
            </a:fld>
            <a:endParaRPr lang="en-IN"/>
          </a:p>
        </p:txBody>
      </p:sp>
    </p:spTree>
    <p:extLst>
      <p:ext uri="{BB962C8B-B14F-4D97-AF65-F5344CB8AC3E}">
        <p14:creationId xmlns:p14="http://schemas.microsoft.com/office/powerpoint/2010/main" val="182229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analysis is the systematic process of inspecting and interpreting data to extract meaningful insights. Understanding its significance is crucial for decision-making across various fields.</a:t>
            </a:r>
          </a:p>
        </p:txBody>
      </p:sp>
      <p:sp>
        <p:nvSpPr>
          <p:cNvPr id="4" name="Slide Number Placeholder 3"/>
          <p:cNvSpPr>
            <a:spLocks noGrp="1"/>
          </p:cNvSpPr>
          <p:nvPr>
            <p:ph type="sldNum" sz="quarter" idx="5"/>
          </p:nvPr>
        </p:nvSpPr>
        <p:spPr/>
        <p:txBody>
          <a:bodyPr/>
          <a:lstStyle/>
          <a:p>
            <a:fld id="{C5A80707-25CD-45DF-B3E0-F60DD59504D0}" type="slidenum">
              <a:rPr lang="en-IN" smtClean="0"/>
              <a:t>3</a:t>
            </a:fld>
            <a:endParaRPr lang="en-IN"/>
          </a:p>
        </p:txBody>
      </p:sp>
    </p:spTree>
    <p:extLst>
      <p:ext uri="{BB962C8B-B14F-4D97-AF65-F5344CB8AC3E}">
        <p14:creationId xmlns:p14="http://schemas.microsoft.com/office/powerpoint/2010/main" val="3587413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future of machine learning promises advancements in artificial intelligence, automated systems, and new applications in various sectors, paving the way for transformative innovations.</a:t>
            </a:r>
          </a:p>
        </p:txBody>
      </p:sp>
      <p:sp>
        <p:nvSpPr>
          <p:cNvPr id="4" name="Slide Number Placeholder 3"/>
          <p:cNvSpPr>
            <a:spLocks noGrp="1"/>
          </p:cNvSpPr>
          <p:nvPr>
            <p:ph type="sldNum" sz="quarter" idx="5"/>
          </p:nvPr>
        </p:nvSpPr>
        <p:spPr/>
        <p:txBody>
          <a:bodyPr/>
          <a:lstStyle/>
          <a:p>
            <a:fld id="{C5A80707-25CD-45DF-B3E0-F60DD59504D0}" type="slidenum">
              <a:rPr lang="en-IN" smtClean="0"/>
              <a:t>30</a:t>
            </a:fld>
            <a:endParaRPr lang="en-IN"/>
          </a:p>
        </p:txBody>
      </p:sp>
    </p:spTree>
    <p:extLst>
      <p:ext uri="{BB962C8B-B14F-4D97-AF65-F5344CB8AC3E}">
        <p14:creationId xmlns:p14="http://schemas.microsoft.com/office/powerpoint/2010/main" val="3961628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analysis and machine learning are powerful tools that can transform raw data into meaningful insights. By leveraging these techniques, organizations can make informed decisions, drive growth, and stay competitive in an increasingly data-driven world.</a:t>
            </a:r>
          </a:p>
        </p:txBody>
      </p:sp>
      <p:sp>
        <p:nvSpPr>
          <p:cNvPr id="4" name="Slide Number Placeholder 3"/>
          <p:cNvSpPr>
            <a:spLocks noGrp="1"/>
          </p:cNvSpPr>
          <p:nvPr>
            <p:ph type="sldNum" sz="quarter" idx="5"/>
          </p:nvPr>
        </p:nvSpPr>
        <p:spPr/>
        <p:txBody>
          <a:bodyPr/>
          <a:lstStyle/>
          <a:p>
            <a:fld id="{C5A80707-25CD-45DF-B3E0-F60DD59504D0}" type="slidenum">
              <a:rPr lang="en-IN" smtClean="0"/>
              <a:t>31</a:t>
            </a:fld>
            <a:endParaRPr lang="en-IN"/>
          </a:p>
        </p:txBody>
      </p:sp>
    </p:spTree>
    <p:extLst>
      <p:ext uri="{BB962C8B-B14F-4D97-AF65-F5344CB8AC3E}">
        <p14:creationId xmlns:p14="http://schemas.microsoft.com/office/powerpoint/2010/main" val="889709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analysis involves organizing, interpreting, and presenting data to uncover patterns and correlations. It is essential for making informed decisions and driving strategic initiatives in businesses.</a:t>
            </a:r>
          </a:p>
        </p:txBody>
      </p:sp>
      <p:sp>
        <p:nvSpPr>
          <p:cNvPr id="4" name="Slide Number Placeholder 3"/>
          <p:cNvSpPr>
            <a:spLocks noGrp="1"/>
          </p:cNvSpPr>
          <p:nvPr>
            <p:ph type="sldNum" sz="quarter" idx="5"/>
          </p:nvPr>
        </p:nvSpPr>
        <p:spPr/>
        <p:txBody>
          <a:bodyPr/>
          <a:lstStyle/>
          <a:p>
            <a:fld id="{C5A80707-25CD-45DF-B3E0-F60DD59504D0}" type="slidenum">
              <a:rPr lang="en-IN" smtClean="0"/>
              <a:t>4</a:t>
            </a:fld>
            <a:endParaRPr lang="en-IN"/>
          </a:p>
        </p:txBody>
      </p:sp>
    </p:spTree>
    <p:extLst>
      <p:ext uri="{BB962C8B-B14F-4D97-AF65-F5344CB8AC3E}">
        <p14:creationId xmlns:p14="http://schemas.microsoft.com/office/powerpoint/2010/main" val="260638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can be classified into structured, unstructured, and semi-structured. Structured data is highly organized and easily searchable, while unstructured data includes formats like text and images. Semi-structured data contains tags or markers to separate data elements.</a:t>
            </a:r>
          </a:p>
        </p:txBody>
      </p:sp>
      <p:sp>
        <p:nvSpPr>
          <p:cNvPr id="4" name="Slide Number Placeholder 3"/>
          <p:cNvSpPr>
            <a:spLocks noGrp="1"/>
          </p:cNvSpPr>
          <p:nvPr>
            <p:ph type="sldNum" sz="quarter" idx="5"/>
          </p:nvPr>
        </p:nvSpPr>
        <p:spPr/>
        <p:txBody>
          <a:bodyPr/>
          <a:lstStyle/>
          <a:p>
            <a:fld id="{C5A80707-25CD-45DF-B3E0-F60DD59504D0}" type="slidenum">
              <a:rPr lang="en-IN" smtClean="0"/>
              <a:t>5</a:t>
            </a:fld>
            <a:endParaRPr lang="en-IN"/>
          </a:p>
        </p:txBody>
      </p:sp>
    </p:spTree>
    <p:extLst>
      <p:ext uri="{BB962C8B-B14F-4D97-AF65-F5344CB8AC3E}">
        <p14:creationId xmlns:p14="http://schemas.microsoft.com/office/powerpoint/2010/main" val="3677385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Various techniques are employed in data analysis, including descriptive statistics, inferential statistics, and data visualization. These methods help analysts understand and present data effectively.</a:t>
            </a:r>
          </a:p>
        </p:txBody>
      </p:sp>
      <p:sp>
        <p:nvSpPr>
          <p:cNvPr id="4" name="Slide Number Placeholder 3"/>
          <p:cNvSpPr>
            <a:spLocks noGrp="1"/>
          </p:cNvSpPr>
          <p:nvPr>
            <p:ph type="sldNum" sz="quarter" idx="5"/>
          </p:nvPr>
        </p:nvSpPr>
        <p:spPr/>
        <p:txBody>
          <a:bodyPr/>
          <a:lstStyle/>
          <a:p>
            <a:fld id="{C5A80707-25CD-45DF-B3E0-F60DD59504D0}" type="slidenum">
              <a:rPr lang="en-IN" smtClean="0"/>
              <a:t>6</a:t>
            </a:fld>
            <a:endParaRPr lang="en-IN"/>
          </a:p>
        </p:txBody>
      </p:sp>
    </p:spTree>
    <p:extLst>
      <p:ext uri="{BB962C8B-B14F-4D97-AF65-F5344CB8AC3E}">
        <p14:creationId xmlns:p14="http://schemas.microsoft.com/office/powerpoint/2010/main" val="2436852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is a subset of artificial intelligence that uses algorithms to allow computers to learn from and make predictions based on data. Understanding its foundations is vital for effective application.</a:t>
            </a:r>
          </a:p>
        </p:txBody>
      </p:sp>
      <p:sp>
        <p:nvSpPr>
          <p:cNvPr id="4" name="Slide Number Placeholder 3"/>
          <p:cNvSpPr>
            <a:spLocks noGrp="1"/>
          </p:cNvSpPr>
          <p:nvPr>
            <p:ph type="sldNum" sz="quarter" idx="5"/>
          </p:nvPr>
        </p:nvSpPr>
        <p:spPr/>
        <p:txBody>
          <a:bodyPr/>
          <a:lstStyle/>
          <a:p>
            <a:fld id="{C5A80707-25CD-45DF-B3E0-F60DD59504D0}" type="slidenum">
              <a:rPr lang="en-IN" smtClean="0"/>
              <a:t>7</a:t>
            </a:fld>
            <a:endParaRPr lang="en-IN"/>
          </a:p>
        </p:txBody>
      </p:sp>
    </p:spTree>
    <p:extLst>
      <p:ext uri="{BB962C8B-B14F-4D97-AF65-F5344CB8AC3E}">
        <p14:creationId xmlns:p14="http://schemas.microsoft.com/office/powerpoint/2010/main" val="3778782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enables systems to learn from data without being explicitly programmed. It involves creating models that can make predictions or decisions based on input data.</a:t>
            </a:r>
          </a:p>
        </p:txBody>
      </p:sp>
      <p:sp>
        <p:nvSpPr>
          <p:cNvPr id="4" name="Slide Number Placeholder 3"/>
          <p:cNvSpPr>
            <a:spLocks noGrp="1"/>
          </p:cNvSpPr>
          <p:nvPr>
            <p:ph type="sldNum" sz="quarter" idx="5"/>
          </p:nvPr>
        </p:nvSpPr>
        <p:spPr/>
        <p:txBody>
          <a:bodyPr/>
          <a:lstStyle/>
          <a:p>
            <a:fld id="{C5A80707-25CD-45DF-B3E0-F60DD59504D0}" type="slidenum">
              <a:rPr lang="en-IN" smtClean="0"/>
              <a:t>8</a:t>
            </a:fld>
            <a:endParaRPr lang="en-IN"/>
          </a:p>
        </p:txBody>
      </p:sp>
    </p:spTree>
    <p:extLst>
      <p:ext uri="{BB962C8B-B14F-4D97-AF65-F5344CB8AC3E}">
        <p14:creationId xmlns:p14="http://schemas.microsoft.com/office/powerpoint/2010/main" val="290774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is categorized into three types: supervised learning, where models are trained on labeled data; unsupervised learning, which identifies patterns in unlabeled data; and reinforcement learning, where agents learn by interacting with their environment.</a:t>
            </a:r>
          </a:p>
        </p:txBody>
      </p:sp>
      <p:sp>
        <p:nvSpPr>
          <p:cNvPr id="4" name="Slide Number Placeholder 3"/>
          <p:cNvSpPr>
            <a:spLocks noGrp="1"/>
          </p:cNvSpPr>
          <p:nvPr>
            <p:ph type="sldNum" sz="quarter" idx="5"/>
          </p:nvPr>
        </p:nvSpPr>
        <p:spPr/>
        <p:txBody>
          <a:bodyPr/>
          <a:lstStyle/>
          <a:p>
            <a:fld id="{C5A80707-25CD-45DF-B3E0-F60DD59504D0}" type="slidenum">
              <a:rPr lang="en-IN" smtClean="0"/>
              <a:t>9</a:t>
            </a:fld>
            <a:endParaRPr lang="en-IN"/>
          </a:p>
        </p:txBody>
      </p:sp>
    </p:spTree>
    <p:extLst>
      <p:ext uri="{BB962C8B-B14F-4D97-AF65-F5344CB8AC3E}">
        <p14:creationId xmlns:p14="http://schemas.microsoft.com/office/powerpoint/2010/main" val="3177354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891684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493130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610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84083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89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60902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2000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16729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367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036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5/7/2025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568813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5/7/2025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404150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Vibrant multicolour checkered floor design">
            <a:extLst>
              <a:ext uri="{FF2B5EF4-FFF2-40B4-BE49-F238E27FC236}">
                <a16:creationId xmlns:a16="http://schemas.microsoft.com/office/drawing/2014/main" id="{7CDF26E9-4421-4312-B885-D923A1B47B36}"/>
              </a:ext>
            </a:extLst>
          </p:cNvPr>
          <p:cNvPicPr>
            <a:picLocks noChangeAspect="1"/>
          </p:cNvPicPr>
          <p:nvPr/>
        </p:nvPicPr>
        <p:blipFill>
          <a:blip r:embed="rId3"/>
          <a:srcRect t="5492" r="-1" b="11152"/>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46D021-77F9-E535-7585-48C1FCD88A0F}"/>
              </a:ext>
            </a:extLst>
          </p:cNvPr>
          <p:cNvSpPr>
            <a:spLocks noGrp="1"/>
          </p:cNvSpPr>
          <p:nvPr>
            <p:ph type="ctrTitle"/>
          </p:nvPr>
        </p:nvSpPr>
        <p:spPr>
          <a:xfrm>
            <a:off x="517870" y="978408"/>
            <a:ext cx="5021182" cy="2620670"/>
          </a:xfrm>
        </p:spPr>
        <p:txBody>
          <a:bodyPr anchor="t">
            <a:normAutofit/>
          </a:bodyPr>
          <a:lstStyle/>
          <a:p>
            <a:pPr>
              <a:lnSpc>
                <a:spcPct val="90000"/>
              </a:lnSpc>
            </a:pPr>
            <a:r>
              <a:rPr lang="en-IN" sz="4200">
                <a:solidFill>
                  <a:srgbClr val="FFFFFF"/>
                </a:solidFill>
              </a:rPr>
              <a:t>Data Analysis and Machine Learning: Transforming Data Into Insights</a:t>
            </a:r>
          </a:p>
        </p:txBody>
      </p:sp>
      <p:sp>
        <p:nvSpPr>
          <p:cNvPr id="3" name="Subtitle 2">
            <a:extLst>
              <a:ext uri="{FF2B5EF4-FFF2-40B4-BE49-F238E27FC236}">
                <a16:creationId xmlns:a16="http://schemas.microsoft.com/office/drawing/2014/main" id="{FACC02D9-8FF1-11A7-5E8B-5EB6A6194AE2}"/>
              </a:ext>
            </a:extLst>
          </p:cNvPr>
          <p:cNvSpPr>
            <a:spLocks noGrp="1"/>
          </p:cNvSpPr>
          <p:nvPr>
            <p:ph type="subTitle" idx="1"/>
          </p:nvPr>
        </p:nvSpPr>
        <p:spPr>
          <a:xfrm>
            <a:off x="6652366" y="4108182"/>
            <a:ext cx="5040785" cy="1828799"/>
          </a:xfrm>
        </p:spPr>
        <p:txBody>
          <a:bodyPr anchor="b">
            <a:normAutofit/>
          </a:bodyPr>
          <a:lstStyle/>
          <a:p>
            <a:r>
              <a:rPr lang="en-IN" dirty="0">
                <a:solidFill>
                  <a:srgbClr val="FFFFFF"/>
                </a:solidFill>
              </a:rPr>
              <a:t>Unlocking actionable insights through advanced techniques</a:t>
            </a:r>
          </a:p>
          <a:p>
            <a:r>
              <a:rPr lang="en-IN" dirty="0">
                <a:solidFill>
                  <a:srgbClr val="FFFFFF"/>
                </a:solidFill>
              </a:rPr>
              <a:t>Nikhil Shah</a:t>
            </a:r>
          </a:p>
        </p:txBody>
      </p:sp>
      <p:sp>
        <p:nvSpPr>
          <p:cNvPr id="24" name="Rectangle 23">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3394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par>
                                <p:cTn id="16" presetID="42" presetClass="entr" presetSubtype="0" fill="hold" grpId="1" nodeType="withEffect">
                                  <p:stCondLst>
                                    <p:cond delay="250"/>
                                  </p:stCondLst>
                                  <p:iterate type="lt">
                                    <p:tmPct val="10000"/>
                                  </p:iterate>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anim calcmode="lin" valueType="num">
                                      <p:cBhvr>
                                        <p:cTn id="19" dur="250" fill="hold"/>
                                        <p:tgtEl>
                                          <p:spTgt spid="3"/>
                                        </p:tgtEl>
                                        <p:attrNameLst>
                                          <p:attrName>ppt_x</p:attrName>
                                        </p:attrNameLst>
                                      </p:cBhvr>
                                      <p:tavLst>
                                        <p:tav tm="0">
                                          <p:val>
                                            <p:strVal val="#ppt_x"/>
                                          </p:val>
                                        </p:tav>
                                        <p:tav tm="100000">
                                          <p:val>
                                            <p:strVal val="#ppt_x"/>
                                          </p:val>
                                        </p:tav>
                                      </p:tavLst>
                                    </p:anim>
                                    <p:anim calcmode="lin" valueType="num">
                                      <p:cBhvr>
                                        <p:cTn id="20"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3432EFE6-FA76-0023-2D97-2D1285589C52}"/>
              </a:ext>
            </a:extLst>
          </p:cNvPr>
          <p:cNvSpPr>
            <a:spLocks noGrp="1"/>
          </p:cNvSpPr>
          <p:nvPr>
            <p:ph type="title"/>
          </p:nvPr>
        </p:nvSpPr>
        <p:spPr>
          <a:xfrm>
            <a:off x="521208" y="978408"/>
            <a:ext cx="3410712" cy="5376672"/>
          </a:xfrm>
        </p:spPr>
        <p:txBody>
          <a:bodyPr>
            <a:normAutofit/>
          </a:bodyPr>
          <a:lstStyle/>
          <a:p>
            <a:r>
              <a:rPr lang="en-IN" sz="4000"/>
              <a:t>Key Concepts and Terminology</a:t>
            </a:r>
          </a:p>
        </p:txBody>
      </p:sp>
      <p:graphicFrame>
        <p:nvGraphicFramePr>
          <p:cNvPr id="4" name="Content Placeholder 4">
            <a:extLst>
              <a:ext uri="{FF2B5EF4-FFF2-40B4-BE49-F238E27FC236}">
                <a16:creationId xmlns:a16="http://schemas.microsoft.com/office/drawing/2014/main" id="{F42BD131-140E-4B6D-9A53-7E9D5E81F44C}"/>
              </a:ext>
            </a:extLst>
          </p:cNvPr>
          <p:cNvGraphicFramePr>
            <a:graphicFrameLocks noGrp="1"/>
          </p:cNvGraphicFramePr>
          <p:nvPr>
            <p:ph idx="1"/>
            <p:extLst>
              <p:ext uri="{D42A27DB-BD31-4B8C-83A1-F6EECF244321}">
                <p14:modId xmlns:p14="http://schemas.microsoft.com/office/powerpoint/2010/main" val="402506536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21336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3F2E637-C260-16CA-C40B-D174D504CA66}"/>
              </a:ext>
            </a:extLst>
          </p:cNvPr>
          <p:cNvSpPr>
            <a:spLocks noGrp="1"/>
          </p:cNvSpPr>
          <p:nvPr>
            <p:ph type="ctrTitle"/>
          </p:nvPr>
        </p:nvSpPr>
        <p:spPr>
          <a:xfrm>
            <a:off x="521208" y="1211766"/>
            <a:ext cx="7237052" cy="4727988"/>
          </a:xfrm>
        </p:spPr>
        <p:txBody>
          <a:bodyPr anchor="b">
            <a:normAutofit/>
          </a:bodyPr>
          <a:lstStyle/>
          <a:p>
            <a:r>
              <a:rPr lang="en-IN" sz="7400"/>
              <a:t>Data Preparation and Preprocessing</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4664358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C64799-2AAD-D42F-9771-C60155F2CB7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sz="4100" b="1" kern="1200">
                <a:solidFill>
                  <a:schemeClr val="tx1"/>
                </a:solidFill>
                <a:latin typeface="+mj-lt"/>
                <a:ea typeface="+mj-ea"/>
                <a:cs typeface="+mj-cs"/>
              </a:rPr>
              <a:t>Data Cleaning and Handling Missing Values</a:t>
            </a:r>
          </a:p>
        </p:txBody>
      </p:sp>
      <p:pic>
        <p:nvPicPr>
          <p:cNvPr id="5" name="Content Placeholder 4" descr="abstract programm binary code  and colored array cube Database">
            <a:extLst>
              <a:ext uri="{FF2B5EF4-FFF2-40B4-BE49-F238E27FC236}">
                <a16:creationId xmlns:a16="http://schemas.microsoft.com/office/drawing/2014/main" id="{62A78746-A768-459E-9A31-B769D1E94888}"/>
              </a:ext>
            </a:extLst>
          </p:cNvPr>
          <p:cNvPicPr>
            <a:picLocks noGrp="1" noChangeAspect="1"/>
          </p:cNvPicPr>
          <p:nvPr>
            <p:ph sz="half" idx="1"/>
          </p:nvPr>
        </p:nvPicPr>
        <p:blipFill>
          <a:blip r:embed="rId3"/>
          <a:srcRect l="51983" r="3903"/>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9F0EB02-3F58-B62D-FE6F-4387F0F9BD4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Identifying Errors</a:t>
            </a:r>
          </a:p>
          <a:p>
            <a:pPr marL="0" lvl="1" indent="0">
              <a:buNone/>
            </a:pPr>
            <a:r>
              <a:rPr lang="en-US" sz="1400"/>
              <a:t>The first step in data cleaning is identifying errors in the dataset. This ensures the dataset is reliable for analysis.</a:t>
            </a:r>
          </a:p>
          <a:p>
            <a:pPr marL="0" indent="0">
              <a:spcBef>
                <a:spcPts val="2500"/>
              </a:spcBef>
              <a:buNone/>
            </a:pPr>
            <a:r>
              <a:rPr lang="en-US" sz="1400" b="1"/>
              <a:t>Handling Missing Values</a:t>
            </a:r>
          </a:p>
          <a:p>
            <a:pPr marL="0" lvl="1" indent="0">
              <a:buNone/>
            </a:pPr>
            <a:r>
              <a:rPr lang="en-US" sz="1400"/>
              <a:t>Handling missing values is crucial for maintaining the quality of data. Techniques like imputation can effectively address these gaps.</a:t>
            </a:r>
          </a:p>
          <a:p>
            <a:pPr marL="0" indent="0">
              <a:spcBef>
                <a:spcPts val="2500"/>
              </a:spcBef>
              <a:buNone/>
            </a:pPr>
            <a:r>
              <a:rPr lang="en-US" sz="1400" b="1"/>
              <a:t>Enhancing Data Quality</a:t>
            </a:r>
          </a:p>
          <a:p>
            <a:pPr marL="0" lvl="1" indent="0">
              <a:buNone/>
            </a:pPr>
            <a:r>
              <a:rPr lang="en-US" sz="1400"/>
              <a:t>Data cleaning enhances the quality of data, making it more suitable for accurate analysis and decision-making.</a:t>
            </a:r>
            <a:endParaRPr lang="en-IN" sz="1400"/>
          </a:p>
        </p:txBody>
      </p:sp>
    </p:spTree>
    <p:extLst>
      <p:ext uri="{BB962C8B-B14F-4D97-AF65-F5344CB8AC3E}">
        <p14:creationId xmlns:p14="http://schemas.microsoft.com/office/powerpoint/2010/main" val="828174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96C3DD-D00F-90A8-8568-CFE52A81411D}"/>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Feature Selection and Extraction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A77C8B9-A6CC-7040-DE89-92EF22A902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Relevance of Variables</a:t>
            </a:r>
          </a:p>
          <a:p>
            <a:pPr marL="0" lvl="1" indent="0">
              <a:buNone/>
            </a:pPr>
            <a:r>
              <a:rPr lang="en-US" sz="1400"/>
              <a:t>Identifying relevant variables is crucial to enhance the performance of predictive models and minimize overfitting.</a:t>
            </a:r>
          </a:p>
          <a:p>
            <a:pPr marL="0" indent="0">
              <a:spcBef>
                <a:spcPts val="2500"/>
              </a:spcBef>
              <a:buNone/>
            </a:pPr>
            <a:r>
              <a:rPr lang="en-US" sz="1400" b="1"/>
              <a:t>Model Performance Improvement</a:t>
            </a:r>
          </a:p>
          <a:p>
            <a:pPr marL="0" lvl="1" indent="0">
              <a:buNone/>
            </a:pPr>
            <a:r>
              <a:rPr lang="en-US" sz="1400"/>
              <a:t>Effective feature selection helps in improving the overall performance of the model by reducing noise and irrelevant data.</a:t>
            </a:r>
          </a:p>
          <a:p>
            <a:pPr marL="0" indent="0">
              <a:spcBef>
                <a:spcPts val="2500"/>
              </a:spcBef>
              <a:buNone/>
            </a:pPr>
            <a:r>
              <a:rPr lang="en-US" sz="1400" b="1"/>
              <a:t>Efficiency in Analysis</a:t>
            </a:r>
          </a:p>
          <a:p>
            <a:pPr marL="0" lvl="1" indent="0">
              <a:buNone/>
            </a:pPr>
            <a:r>
              <a:rPr lang="en-US" sz="1400"/>
              <a:t>By reducing complexity through feature extraction, analysis becomes more efficient, saving time and resources.</a:t>
            </a:r>
            <a:endParaRPr lang="en-IN" sz="1400"/>
          </a:p>
        </p:txBody>
      </p:sp>
      <p:pic>
        <p:nvPicPr>
          <p:cNvPr id="5" name="Content Placeholder 4" descr="Data science data analytics, modernization, technology science quantum mechanics">
            <a:extLst>
              <a:ext uri="{FF2B5EF4-FFF2-40B4-BE49-F238E27FC236}">
                <a16:creationId xmlns:a16="http://schemas.microsoft.com/office/drawing/2014/main" id="{9190DF84-B784-4BE1-9CF0-2D8E7EAFB5E8}"/>
              </a:ext>
            </a:extLst>
          </p:cNvPr>
          <p:cNvPicPr>
            <a:picLocks noGrp="1" noChangeAspect="1"/>
          </p:cNvPicPr>
          <p:nvPr>
            <p:ph sz="half" idx="1"/>
          </p:nvPr>
        </p:nvPicPr>
        <p:blipFill>
          <a:blip r:embed="rId3"/>
          <a:srcRect l="24481" r="37996" b="-1"/>
          <a:stretch/>
        </p:blipFill>
        <p:spPr>
          <a:xfrm>
            <a:off x="7586236" y="508090"/>
            <a:ext cx="4081805" cy="5846990"/>
          </a:xfrm>
          <a:prstGeom prst="rect">
            <a:avLst/>
          </a:prstGeom>
        </p:spPr>
      </p:pic>
    </p:spTree>
    <p:extLst>
      <p:ext uri="{BB962C8B-B14F-4D97-AF65-F5344CB8AC3E}">
        <p14:creationId xmlns:p14="http://schemas.microsoft.com/office/powerpoint/2010/main" val="968990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98949D-2FCB-B80F-B66F-21BF2B16EAB8}"/>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Data Normalization and Scaling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666C182-81E1-2D1E-E274-87CA56A73F6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Purpose of Normalization</a:t>
            </a:r>
          </a:p>
          <a:p>
            <a:pPr marL="0" lvl="1" indent="0">
              <a:buNone/>
            </a:pPr>
            <a:r>
              <a:rPr lang="en-US" sz="1400"/>
              <a:t>Normalization adjusts data values to a common scale, ensuring that no single feature dominates others during model training.</a:t>
            </a:r>
          </a:p>
          <a:p>
            <a:pPr marL="0" indent="0">
              <a:spcBef>
                <a:spcPts val="2500"/>
              </a:spcBef>
              <a:buNone/>
            </a:pPr>
            <a:r>
              <a:rPr lang="en-US" sz="1400" b="1"/>
              <a:t>Importance of Scaling</a:t>
            </a:r>
          </a:p>
          <a:p>
            <a:pPr marL="0" lvl="1" indent="0">
              <a:buNone/>
            </a:pPr>
            <a:r>
              <a:rPr lang="en-US" sz="1400"/>
              <a:t>Scaling improves convergence rates in machine learning algorithms by providing a consistent range for numerical features.</a:t>
            </a:r>
          </a:p>
          <a:p>
            <a:pPr marL="0" indent="0">
              <a:spcBef>
                <a:spcPts val="2500"/>
              </a:spcBef>
              <a:buNone/>
            </a:pPr>
            <a:r>
              <a:rPr lang="en-US" sz="1400" b="1"/>
              <a:t>Techniques Used</a:t>
            </a:r>
          </a:p>
          <a:p>
            <a:pPr marL="0" lvl="1" indent="0">
              <a:buNone/>
            </a:pPr>
            <a:r>
              <a:rPr lang="en-US" sz="1400"/>
              <a:t>Common techniques for normalization and scaling include min-max scaling and z-score standardization, each serving different purposes.</a:t>
            </a:r>
            <a:endParaRPr lang="en-IN" sz="1400"/>
          </a:p>
        </p:txBody>
      </p:sp>
      <p:pic>
        <p:nvPicPr>
          <p:cNvPr id="5" name="Content Placeholder 4" descr="Stock Market, Exchange, Digital Data, Information Screen, Background">
            <a:extLst>
              <a:ext uri="{FF2B5EF4-FFF2-40B4-BE49-F238E27FC236}">
                <a16:creationId xmlns:a16="http://schemas.microsoft.com/office/drawing/2014/main" id="{99DEB876-572C-46DF-BC3A-B7DE640882B2}"/>
              </a:ext>
            </a:extLst>
          </p:cNvPr>
          <p:cNvPicPr>
            <a:picLocks noGrp="1" noChangeAspect="1"/>
          </p:cNvPicPr>
          <p:nvPr>
            <p:ph sz="half" idx="1"/>
          </p:nvPr>
        </p:nvPicPr>
        <p:blipFill>
          <a:blip r:embed="rId3"/>
          <a:srcRect l="31781" r="21621" b="1"/>
          <a:stretch/>
        </p:blipFill>
        <p:spPr>
          <a:xfrm>
            <a:off x="7586236" y="508090"/>
            <a:ext cx="4081805" cy="5846990"/>
          </a:xfrm>
          <a:prstGeom prst="rect">
            <a:avLst/>
          </a:prstGeom>
        </p:spPr>
      </p:pic>
    </p:spTree>
    <p:extLst>
      <p:ext uri="{BB962C8B-B14F-4D97-AF65-F5344CB8AC3E}">
        <p14:creationId xmlns:p14="http://schemas.microsoft.com/office/powerpoint/2010/main" val="966684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5ACBA26-E3AB-061B-E0EB-ADD394FE6E20}"/>
              </a:ext>
            </a:extLst>
          </p:cNvPr>
          <p:cNvSpPr>
            <a:spLocks noGrp="1"/>
          </p:cNvSpPr>
          <p:nvPr>
            <p:ph type="ctrTitle"/>
          </p:nvPr>
        </p:nvSpPr>
        <p:spPr>
          <a:xfrm>
            <a:off x="521208" y="1211766"/>
            <a:ext cx="7237052" cy="4727988"/>
          </a:xfrm>
        </p:spPr>
        <p:txBody>
          <a:bodyPr anchor="b">
            <a:normAutofit/>
          </a:bodyPr>
          <a:lstStyle/>
          <a:p>
            <a:r>
              <a:rPr lang="en-IN" sz="7400"/>
              <a:t>Exploratory Data Analysis (EDA)</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809509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FC66DC-50C2-61AC-6958-2DB30100EB96}"/>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Techniques for Visualizing Data</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77B6D22-5720-FFF9-4189-F2D7E0FBF8D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Understanding Data Distributions</a:t>
            </a:r>
          </a:p>
          <a:p>
            <a:pPr marL="0" lvl="1" indent="0">
              <a:buNone/>
            </a:pPr>
            <a:r>
              <a:rPr lang="en-US" sz="1400"/>
              <a:t>Histograms help visualize the distribution of data, showing how data points are spread across different ranges.</a:t>
            </a:r>
          </a:p>
          <a:p>
            <a:pPr marL="0" indent="0">
              <a:spcBef>
                <a:spcPts val="2500"/>
              </a:spcBef>
              <a:buNone/>
            </a:pPr>
            <a:r>
              <a:rPr lang="en-US" sz="1400" b="1"/>
              <a:t>Analyzing Relationships</a:t>
            </a:r>
          </a:p>
          <a:p>
            <a:pPr marL="0" lvl="1" indent="0">
              <a:buNone/>
            </a:pPr>
            <a:r>
              <a:rPr lang="en-US" sz="1400"/>
              <a:t>Scatter plots reveal correlations between two variables, helping to identify trends or patterns in data.</a:t>
            </a:r>
          </a:p>
          <a:p>
            <a:pPr marL="0" indent="0">
              <a:spcBef>
                <a:spcPts val="2500"/>
              </a:spcBef>
              <a:buNone/>
            </a:pPr>
            <a:r>
              <a:rPr lang="en-US" sz="1400" b="1"/>
              <a:t>Summarizing Data</a:t>
            </a:r>
          </a:p>
          <a:p>
            <a:pPr marL="0" lvl="1" indent="0">
              <a:buNone/>
            </a:pPr>
            <a:r>
              <a:rPr lang="en-US" sz="1400"/>
              <a:t>Box plots provide a concise summary of data, highlighting median, quartiles, and potential outliers.</a:t>
            </a:r>
            <a:endParaRPr lang="en-IN" sz="1400"/>
          </a:p>
        </p:txBody>
      </p:sp>
      <p:pic>
        <p:nvPicPr>
          <p:cNvPr id="5" name="Content Placeholder 4"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AF9EA008-8CC4-4751-8F1F-436A9D428D3F}"/>
              </a:ext>
            </a:extLst>
          </p:cNvPr>
          <p:cNvPicPr>
            <a:picLocks noGrp="1" noChangeAspect="1"/>
          </p:cNvPicPr>
          <p:nvPr>
            <p:ph sz="half" idx="1"/>
          </p:nvPr>
        </p:nvPicPr>
        <p:blipFill>
          <a:blip r:embed="rId3"/>
          <a:srcRect l="29006" r="34170" b="1"/>
          <a:stretch/>
        </p:blipFill>
        <p:spPr>
          <a:xfrm>
            <a:off x="7586236" y="508090"/>
            <a:ext cx="4081805" cy="5846990"/>
          </a:xfrm>
          <a:prstGeom prst="rect">
            <a:avLst/>
          </a:prstGeom>
        </p:spPr>
      </p:pic>
    </p:spTree>
    <p:extLst>
      <p:ext uri="{BB962C8B-B14F-4D97-AF65-F5344CB8AC3E}">
        <p14:creationId xmlns:p14="http://schemas.microsoft.com/office/powerpoint/2010/main" val="235390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42247B-1FDF-C23B-36DB-29137E3BE8B3}"/>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Identifying Patterns and Trends</a:t>
            </a:r>
          </a:p>
        </p:txBody>
      </p:sp>
      <p:pic>
        <p:nvPicPr>
          <p:cNvPr id="5" name="Content Placeholder 4" descr="http://teekid.com/istockphoto/banner/banner3.jpg">
            <a:extLst>
              <a:ext uri="{FF2B5EF4-FFF2-40B4-BE49-F238E27FC236}">
                <a16:creationId xmlns:a16="http://schemas.microsoft.com/office/drawing/2014/main" id="{02573D99-9258-4BDC-8B77-E4C25C5304C8}"/>
              </a:ext>
            </a:extLst>
          </p:cNvPr>
          <p:cNvPicPr>
            <a:picLocks noGrp="1" noChangeAspect="1"/>
          </p:cNvPicPr>
          <p:nvPr>
            <p:ph sz="half" idx="1"/>
          </p:nvPr>
        </p:nvPicPr>
        <p:blipFill>
          <a:blip r:embed="rId3"/>
          <a:srcRect l="23234" r="4448"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0396CB2-2697-8229-16CE-89258E7C23B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Understanding Data Patterns</a:t>
            </a:r>
          </a:p>
          <a:p>
            <a:pPr marL="0" lvl="1" indent="0">
              <a:buNone/>
            </a:pPr>
            <a:r>
              <a:rPr lang="en-US" sz="1400"/>
              <a:t>Exploratory Data Analysis (EDA) is essential for revealing underlying patterns in datasets, leading to insightful conclusions.</a:t>
            </a:r>
          </a:p>
          <a:p>
            <a:pPr marL="0" indent="0">
              <a:spcBef>
                <a:spcPts val="2500"/>
              </a:spcBef>
              <a:buNone/>
            </a:pPr>
            <a:r>
              <a:rPr lang="en-US" sz="1400" b="1"/>
              <a:t>Formulating Hypotheses</a:t>
            </a:r>
          </a:p>
          <a:p>
            <a:pPr marL="0" lvl="1" indent="0">
              <a:buNone/>
            </a:pPr>
            <a:r>
              <a:rPr lang="en-US" sz="1400"/>
              <a:t>Through EDA, analysts can form hypotheses based on observed trends, facilitating targeted research and analysis.</a:t>
            </a:r>
          </a:p>
          <a:p>
            <a:pPr marL="0" indent="0">
              <a:spcBef>
                <a:spcPts val="2500"/>
              </a:spcBef>
              <a:buNone/>
            </a:pPr>
            <a:r>
              <a:rPr lang="en-US" sz="1400" b="1"/>
              <a:t>Guiding Further Analysis</a:t>
            </a:r>
          </a:p>
          <a:p>
            <a:pPr marL="0" lvl="1" indent="0">
              <a:buNone/>
            </a:pPr>
            <a:r>
              <a:rPr lang="en-US" sz="1400"/>
              <a:t>Identifying trends directs the course of further analysis and modeling efforts, ensuring a focused approach.</a:t>
            </a:r>
            <a:endParaRPr lang="en-IN" sz="1400"/>
          </a:p>
        </p:txBody>
      </p:sp>
    </p:spTree>
    <p:extLst>
      <p:ext uri="{BB962C8B-B14F-4D97-AF65-F5344CB8AC3E}">
        <p14:creationId xmlns:p14="http://schemas.microsoft.com/office/powerpoint/2010/main" val="2468128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8E902F7-2C7B-F4EB-8CAA-CD0E30449F2D}"/>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Hypothesis Testing and Statistical Analysis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335738B-9D8A-1434-2A90-09FF8FD4AA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Understanding Hypothesis Testing</a:t>
            </a:r>
          </a:p>
          <a:p>
            <a:pPr marL="0" lvl="1" indent="0">
              <a:buNone/>
            </a:pPr>
            <a:r>
              <a:rPr lang="en-US" sz="1400"/>
              <a:t>Hypothesis testing allows researchers to draw conclusions about populations using data from samples, providing insights into larger trends.</a:t>
            </a:r>
          </a:p>
          <a:p>
            <a:pPr marL="0" indent="0">
              <a:spcBef>
                <a:spcPts val="2500"/>
              </a:spcBef>
              <a:buNone/>
            </a:pPr>
            <a:r>
              <a:rPr lang="en-US" sz="1400" b="1"/>
              <a:t>Role of Statistical Analysis</a:t>
            </a:r>
          </a:p>
          <a:p>
            <a:pPr marL="0" lvl="1" indent="0">
              <a:buNone/>
            </a:pPr>
            <a:r>
              <a:rPr lang="en-US" sz="1400"/>
              <a:t>Statistical analysis techniques are essential for validating or refuting assumptions, enabling informed decision-making in various fields.</a:t>
            </a:r>
          </a:p>
          <a:p>
            <a:pPr marL="0" indent="0">
              <a:spcBef>
                <a:spcPts val="2500"/>
              </a:spcBef>
              <a:buNone/>
            </a:pPr>
            <a:r>
              <a:rPr lang="en-US" sz="1400" b="1"/>
              <a:t>Guiding Decision-Making</a:t>
            </a:r>
          </a:p>
          <a:p>
            <a:pPr marL="0" lvl="1" indent="0">
              <a:buNone/>
            </a:pPr>
            <a:r>
              <a:rPr lang="en-US" sz="1400"/>
              <a:t>Effective statistical analysis guides decision-making processes by providing evidence-based insights and reducing uncertainties.</a:t>
            </a:r>
            <a:endParaRPr lang="en-IN" sz="1400"/>
          </a:p>
        </p:txBody>
      </p:sp>
      <p:pic>
        <p:nvPicPr>
          <p:cNvPr id="5" name="Content Placeholder 4" descr="Chalk board">
            <a:extLst>
              <a:ext uri="{FF2B5EF4-FFF2-40B4-BE49-F238E27FC236}">
                <a16:creationId xmlns:a16="http://schemas.microsoft.com/office/drawing/2014/main" id="{BD24982A-AE2F-4F82-B394-2B7096042615}"/>
              </a:ext>
            </a:extLst>
          </p:cNvPr>
          <p:cNvPicPr>
            <a:picLocks noGrp="1" noChangeAspect="1"/>
          </p:cNvPicPr>
          <p:nvPr>
            <p:ph sz="half" idx="1"/>
          </p:nvPr>
        </p:nvPicPr>
        <p:blipFill>
          <a:blip r:embed="rId3"/>
          <a:srcRect l="24794" r="23897" b="1"/>
          <a:stretch/>
        </p:blipFill>
        <p:spPr>
          <a:xfrm>
            <a:off x="7586236" y="508090"/>
            <a:ext cx="4081805" cy="5846990"/>
          </a:xfrm>
          <a:prstGeom prst="rect">
            <a:avLst/>
          </a:prstGeom>
        </p:spPr>
      </p:pic>
    </p:spTree>
    <p:extLst>
      <p:ext uri="{BB962C8B-B14F-4D97-AF65-F5344CB8AC3E}">
        <p14:creationId xmlns:p14="http://schemas.microsoft.com/office/powerpoint/2010/main" val="2511964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4A27AF4-F93D-1FD3-E8AE-1C708A362813}"/>
              </a:ext>
            </a:extLst>
          </p:cNvPr>
          <p:cNvSpPr>
            <a:spLocks noGrp="1"/>
          </p:cNvSpPr>
          <p:nvPr>
            <p:ph type="ctrTitle"/>
          </p:nvPr>
        </p:nvSpPr>
        <p:spPr>
          <a:xfrm>
            <a:off x="521208" y="1211766"/>
            <a:ext cx="7237052" cy="4727988"/>
          </a:xfrm>
        </p:spPr>
        <p:txBody>
          <a:bodyPr anchor="b">
            <a:normAutofit/>
          </a:bodyPr>
          <a:lstStyle/>
          <a:p>
            <a:r>
              <a:rPr lang="en-IN" sz="6800"/>
              <a:t>Building and Training Machine Learning Models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3032968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5E14AEC-07C2-0DEE-DDE2-EC8BD74A0D06}"/>
              </a:ext>
            </a:extLst>
          </p:cNvPr>
          <p:cNvSpPr>
            <a:spLocks noGrp="1"/>
          </p:cNvSpPr>
          <p:nvPr>
            <p:ph type="title"/>
          </p:nvPr>
        </p:nvSpPr>
        <p:spPr>
          <a:xfrm>
            <a:off x="6995160" y="978408"/>
            <a:ext cx="474573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Agenda for Data Analysis and Machine Learning</a:t>
            </a:r>
          </a:p>
        </p:txBody>
      </p:sp>
      <p:pic>
        <p:nvPicPr>
          <p:cNvPr id="5" name="Content Placeholder 4" descr="3d illustration">
            <a:extLst>
              <a:ext uri="{FF2B5EF4-FFF2-40B4-BE49-F238E27FC236}">
                <a16:creationId xmlns:a16="http://schemas.microsoft.com/office/drawing/2014/main" id="{660042E2-EC0D-46EA-BE36-39D9B3AE2F83}"/>
              </a:ext>
            </a:extLst>
          </p:cNvPr>
          <p:cNvPicPr>
            <a:picLocks noGrp="1" noChangeAspect="1"/>
          </p:cNvPicPr>
          <p:nvPr>
            <p:ph sz="half" idx="1"/>
          </p:nvPr>
        </p:nvPicPr>
        <p:blipFill>
          <a:blip r:embed="rId3"/>
          <a:srcRect r="2411" b="-3"/>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774B31AB-A5B3-78DD-E431-EC5E76DCFD01}"/>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a:t>Introduction to Data Analysis</a:t>
            </a:r>
          </a:p>
          <a:p>
            <a:r>
              <a:rPr lang="en-US"/>
              <a:t>Fundamentals of Machine Learning</a:t>
            </a:r>
          </a:p>
          <a:p>
            <a:r>
              <a:rPr lang="en-US"/>
              <a:t>Data Preparation and Preprocessing</a:t>
            </a:r>
          </a:p>
          <a:p>
            <a:r>
              <a:rPr lang="en-US"/>
              <a:t>Exploratory Data Analysis (EDA)</a:t>
            </a:r>
          </a:p>
          <a:p>
            <a:r>
              <a:rPr lang="en-US"/>
              <a:t>Building and Training Machine Learning Models</a:t>
            </a:r>
          </a:p>
          <a:p>
            <a:r>
              <a:rPr lang="en-US"/>
              <a:t>Evaluating Model Performance</a:t>
            </a:r>
          </a:p>
          <a:p>
            <a:r>
              <a:rPr lang="en-US"/>
              <a:t>Applications and Use Cases</a:t>
            </a:r>
          </a:p>
        </p:txBody>
      </p:sp>
    </p:spTree>
    <p:extLst>
      <p:ext uri="{BB962C8B-B14F-4D97-AF65-F5344CB8AC3E}">
        <p14:creationId xmlns:p14="http://schemas.microsoft.com/office/powerpoint/2010/main" val="2950212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812F6B-784A-E4D9-8A21-87E1B95F4C42}"/>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Choosing the Right Algorithm</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NALYTICS CONCEPT">
            <a:extLst>
              <a:ext uri="{FF2B5EF4-FFF2-40B4-BE49-F238E27FC236}">
                <a16:creationId xmlns:a16="http://schemas.microsoft.com/office/drawing/2014/main" id="{1BCA345B-3104-4BC6-B08D-3875728EB974}"/>
              </a:ext>
            </a:extLst>
          </p:cNvPr>
          <p:cNvPicPr>
            <a:picLocks noGrp="1" noChangeAspect="1"/>
          </p:cNvPicPr>
          <p:nvPr>
            <p:ph sz="half" idx="1"/>
          </p:nvPr>
        </p:nvPicPr>
        <p:blipFill>
          <a:blip r:embed="rId3"/>
          <a:srcRect r="4569" b="1"/>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4E0CDBD9-3050-E5ED-02C2-76E695C657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Importance of Algorithm Selection</a:t>
            </a:r>
          </a:p>
          <a:p>
            <a:pPr marL="0" lvl="1" indent="0">
              <a:buNone/>
            </a:pPr>
            <a:r>
              <a:rPr lang="en-US" sz="1400"/>
              <a:t>Choosing the right algorithm directly influences the success of your model in achieving accurate results.</a:t>
            </a:r>
          </a:p>
          <a:p>
            <a:pPr marL="0" indent="0">
              <a:spcBef>
                <a:spcPts val="2500"/>
              </a:spcBef>
              <a:buNone/>
            </a:pPr>
            <a:r>
              <a:rPr lang="en-US" sz="1400" b="1"/>
              <a:t>Data Characteristics</a:t>
            </a:r>
          </a:p>
          <a:p>
            <a:pPr marL="0" lvl="1" indent="0">
              <a:buNone/>
            </a:pPr>
            <a:r>
              <a:rPr lang="en-US" sz="1400"/>
              <a:t>Understanding the characteristics of your data is essential for selecting an effective algorithm tailored to your needs.</a:t>
            </a:r>
          </a:p>
          <a:p>
            <a:pPr marL="0" indent="0">
              <a:spcBef>
                <a:spcPts val="2500"/>
              </a:spcBef>
              <a:buNone/>
            </a:pPr>
            <a:r>
              <a:rPr lang="en-US" sz="1400" b="1"/>
              <a:t>Problem Type Consideration</a:t>
            </a:r>
          </a:p>
          <a:p>
            <a:pPr marL="0" lvl="1" indent="0">
              <a:buNone/>
            </a:pPr>
            <a:r>
              <a:rPr lang="en-US" sz="1400"/>
              <a:t>Different problem types, such as classification or regression, require distinct algorithms to solve effectively.</a:t>
            </a:r>
          </a:p>
          <a:p>
            <a:pPr marL="0" indent="0">
              <a:spcBef>
                <a:spcPts val="2500"/>
              </a:spcBef>
              <a:buNone/>
            </a:pPr>
            <a:r>
              <a:rPr lang="en-US" sz="1400" b="1"/>
              <a:t>Desired Output</a:t>
            </a:r>
          </a:p>
          <a:p>
            <a:pPr marL="0" lvl="1" indent="0">
              <a:buNone/>
            </a:pPr>
            <a:r>
              <a:rPr lang="en-US" sz="1400"/>
              <a:t>Identifying the desired output is crucial as it guides the selection of the most suitable algorithm for your task.</a:t>
            </a:r>
            <a:endParaRPr lang="en-IN" sz="1400"/>
          </a:p>
        </p:txBody>
      </p:sp>
    </p:spTree>
    <p:extLst>
      <p:ext uri="{BB962C8B-B14F-4D97-AF65-F5344CB8AC3E}">
        <p14:creationId xmlns:p14="http://schemas.microsoft.com/office/powerpoint/2010/main" val="330260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3DD43B-3242-7CC7-D65B-838960E1E809}"/>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Model Training and Validation</a:t>
            </a:r>
          </a:p>
        </p:txBody>
      </p:sp>
      <p:pic>
        <p:nvPicPr>
          <p:cNvPr id="5" name="Content Placeholder 4" descr="3D illustration.">
            <a:extLst>
              <a:ext uri="{FF2B5EF4-FFF2-40B4-BE49-F238E27FC236}">
                <a16:creationId xmlns:a16="http://schemas.microsoft.com/office/drawing/2014/main" id="{CB328A2F-4BD4-4F8A-8120-E2DD49094384}"/>
              </a:ext>
            </a:extLst>
          </p:cNvPr>
          <p:cNvPicPr>
            <a:picLocks noGrp="1" noChangeAspect="1"/>
          </p:cNvPicPr>
          <p:nvPr>
            <p:ph sz="half" idx="1"/>
          </p:nvPr>
        </p:nvPicPr>
        <p:blipFill>
          <a:blip r:embed="rId3"/>
          <a:srcRect r="45762"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285B28A3-629B-D1DE-375A-4296F99F95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Model Training Process</a:t>
            </a:r>
          </a:p>
          <a:p>
            <a:pPr marL="0" lvl="1" indent="0">
              <a:buNone/>
            </a:pPr>
            <a:r>
              <a:rPr lang="en-US" sz="1400"/>
              <a:t>Model training involves inputting data into algorithms to learn underlying patterns and relationships within the data.</a:t>
            </a:r>
          </a:p>
          <a:p>
            <a:pPr marL="0" indent="0">
              <a:spcBef>
                <a:spcPts val="2500"/>
              </a:spcBef>
              <a:buNone/>
            </a:pPr>
            <a:r>
              <a:rPr lang="en-US" sz="1400" b="1"/>
              <a:t>Importance of Validation</a:t>
            </a:r>
          </a:p>
          <a:p>
            <a:pPr marL="0" lvl="1" indent="0">
              <a:buNone/>
            </a:pPr>
            <a:r>
              <a:rPr lang="en-US" sz="1400"/>
              <a:t>Validation is crucial for assessing the model's performance on a separate dataset, ensuring its ability to generalize to new data.</a:t>
            </a:r>
          </a:p>
          <a:p>
            <a:pPr marL="0" indent="0">
              <a:spcBef>
                <a:spcPts val="2500"/>
              </a:spcBef>
              <a:buNone/>
            </a:pPr>
            <a:r>
              <a:rPr lang="en-US" sz="1400" b="1"/>
              <a:t>Generalization of Models</a:t>
            </a:r>
          </a:p>
          <a:p>
            <a:pPr marL="0" lvl="1" indent="0">
              <a:buNone/>
            </a:pPr>
            <a:r>
              <a:rPr lang="en-US" sz="1400"/>
              <a:t>Proper training and validation ensure models can generalize effectively, making accurate predictions on unseen data.</a:t>
            </a:r>
            <a:endParaRPr lang="en-IN" sz="1400"/>
          </a:p>
        </p:txBody>
      </p:sp>
    </p:spTree>
    <p:extLst>
      <p:ext uri="{BB962C8B-B14F-4D97-AF65-F5344CB8AC3E}">
        <p14:creationId xmlns:p14="http://schemas.microsoft.com/office/powerpoint/2010/main" val="3305893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A1DA99-DE71-AC0E-E681-EC92E2B88A01}"/>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Hyperparameter Tuning and Optimization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7535F94-DD2C-8723-0106-F390CB4AB47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Understanding Hyperparameters</a:t>
            </a:r>
          </a:p>
          <a:p>
            <a:pPr marL="0" lvl="1" indent="0">
              <a:buNone/>
            </a:pPr>
            <a:r>
              <a:rPr lang="en-US" sz="1400"/>
              <a:t>Hyperparameters are settings that govern the training process but are not updated during training.</a:t>
            </a:r>
          </a:p>
          <a:p>
            <a:pPr marL="0" indent="0">
              <a:spcBef>
                <a:spcPts val="2500"/>
              </a:spcBef>
              <a:buNone/>
            </a:pPr>
            <a:r>
              <a:rPr lang="en-US" sz="1400" b="1"/>
              <a:t>Importance of Tuning</a:t>
            </a:r>
          </a:p>
          <a:p>
            <a:pPr marL="0" lvl="1" indent="0">
              <a:buNone/>
            </a:pPr>
            <a:r>
              <a:rPr lang="en-US" sz="1400"/>
              <a:t>Proper tuning of hyperparameters can lead to significant improvements in model accuracy and efficiency.</a:t>
            </a:r>
          </a:p>
          <a:p>
            <a:pPr marL="0" indent="0">
              <a:spcBef>
                <a:spcPts val="2500"/>
              </a:spcBef>
              <a:buNone/>
            </a:pPr>
            <a:r>
              <a:rPr lang="en-US" sz="1400" b="1"/>
              <a:t>Optimization Techniques</a:t>
            </a:r>
          </a:p>
          <a:p>
            <a:pPr marL="0" lvl="1" indent="0">
              <a:buNone/>
            </a:pPr>
            <a:r>
              <a:rPr lang="en-US" sz="1400"/>
              <a:t>Various techniques exist for hyperparameter optimization, including grid search, random search, and Bayesian optimization.</a:t>
            </a:r>
            <a:endParaRPr lang="en-IN" sz="1400"/>
          </a:p>
        </p:txBody>
      </p:sp>
      <p:pic>
        <p:nvPicPr>
          <p:cNvPr id="5" name="Content Placeholder 4" descr="Cloud computing concept isolated on white background">
            <a:extLst>
              <a:ext uri="{FF2B5EF4-FFF2-40B4-BE49-F238E27FC236}">
                <a16:creationId xmlns:a16="http://schemas.microsoft.com/office/drawing/2014/main" id="{982470E2-4A78-4D7C-8C53-2A15BDC8D087}"/>
              </a:ext>
            </a:extLst>
          </p:cNvPr>
          <p:cNvPicPr>
            <a:picLocks noGrp="1" noChangeAspect="1"/>
          </p:cNvPicPr>
          <p:nvPr>
            <p:ph sz="half" idx="1"/>
          </p:nvPr>
        </p:nvPicPr>
        <p:blipFill>
          <a:blip r:embed="rId3"/>
          <a:srcRect l="22786" r="24857"/>
          <a:stretch/>
        </p:blipFill>
        <p:spPr>
          <a:xfrm>
            <a:off x="7586236" y="508090"/>
            <a:ext cx="4081805" cy="5846990"/>
          </a:xfrm>
          <a:prstGeom prst="rect">
            <a:avLst/>
          </a:prstGeom>
        </p:spPr>
      </p:pic>
    </p:spTree>
    <p:extLst>
      <p:ext uri="{BB962C8B-B14F-4D97-AF65-F5344CB8AC3E}">
        <p14:creationId xmlns:p14="http://schemas.microsoft.com/office/powerpoint/2010/main" val="451760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4AF0F82-889E-6FCF-0BC0-A33204405B80}"/>
              </a:ext>
            </a:extLst>
          </p:cNvPr>
          <p:cNvSpPr>
            <a:spLocks noGrp="1"/>
          </p:cNvSpPr>
          <p:nvPr>
            <p:ph type="ctrTitle"/>
          </p:nvPr>
        </p:nvSpPr>
        <p:spPr>
          <a:xfrm>
            <a:off x="521208" y="1211766"/>
            <a:ext cx="7237052" cy="4727988"/>
          </a:xfrm>
        </p:spPr>
        <p:txBody>
          <a:bodyPr anchor="b">
            <a:normAutofit/>
          </a:bodyPr>
          <a:lstStyle/>
          <a:p>
            <a:r>
              <a:rPr lang="en-IN" sz="7400"/>
              <a:t>Evaluating Model Performance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4167708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24B573-2E4C-8DAF-00D4-E018C8DABC00}"/>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a:solidFill>
                  <a:schemeClr val="tx1"/>
                </a:solidFill>
                <a:latin typeface="+mj-lt"/>
                <a:ea typeface="+mj-ea"/>
                <a:cs typeface="+mj-cs"/>
              </a:rPr>
              <a:t>Metrics for Classification and Regression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0980A19-0ADA-BCF8-7094-237BC31D629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Metrics for Classification</a:t>
            </a:r>
          </a:p>
          <a:p>
            <a:pPr marL="0" lvl="1" indent="0">
              <a:buNone/>
            </a:pPr>
            <a:r>
              <a:rPr lang="en-US" sz="1400"/>
              <a:t>Common metrics for evaluating classification models include accuracy, precision, and recall. These metrics help assess the model's effectiveness.</a:t>
            </a:r>
          </a:p>
          <a:p>
            <a:pPr marL="0" indent="0">
              <a:spcBef>
                <a:spcPts val="2500"/>
              </a:spcBef>
              <a:buNone/>
            </a:pPr>
            <a:r>
              <a:rPr lang="en-US" sz="1400" b="1"/>
              <a:t>Metrics for Regression</a:t>
            </a:r>
          </a:p>
          <a:p>
            <a:pPr marL="0" lvl="1" indent="0">
              <a:buNone/>
            </a:pPr>
            <a:r>
              <a:rPr lang="en-US" sz="1400"/>
              <a:t>In regression analysis, metrics like mean squared error and R-squared are crucial for assessing model performance.</a:t>
            </a:r>
          </a:p>
          <a:p>
            <a:pPr marL="0" indent="0">
              <a:spcBef>
                <a:spcPts val="2500"/>
              </a:spcBef>
              <a:buNone/>
            </a:pPr>
            <a:r>
              <a:rPr lang="en-US" sz="1400" b="1"/>
              <a:t>Importance of Metrics</a:t>
            </a:r>
          </a:p>
          <a:p>
            <a:pPr marL="0" lvl="1" indent="0">
              <a:buNone/>
            </a:pPr>
            <a:r>
              <a:rPr lang="en-US" sz="1400"/>
              <a:t>Choosing the right metric is essential as it directly impacts the evaluation of model performance for specific tasks.</a:t>
            </a:r>
            <a:endParaRPr lang="en-IN" sz="1400"/>
          </a:p>
        </p:txBody>
      </p:sp>
      <p:pic>
        <p:nvPicPr>
          <p:cNvPr id="5" name="Content Placeholder 4" descr="Analyzing Data">
            <a:extLst>
              <a:ext uri="{FF2B5EF4-FFF2-40B4-BE49-F238E27FC236}">
                <a16:creationId xmlns:a16="http://schemas.microsoft.com/office/drawing/2014/main" id="{6E3C43EF-C179-48C7-83A3-4C10F51299FA}"/>
              </a:ext>
            </a:extLst>
          </p:cNvPr>
          <p:cNvPicPr>
            <a:picLocks noGrp="1" noChangeAspect="1"/>
          </p:cNvPicPr>
          <p:nvPr>
            <p:ph sz="half" idx="1"/>
          </p:nvPr>
        </p:nvPicPr>
        <p:blipFill>
          <a:blip r:embed="rId3"/>
          <a:srcRect l="25311" r="22331"/>
          <a:stretch/>
        </p:blipFill>
        <p:spPr>
          <a:xfrm>
            <a:off x="7586236" y="508090"/>
            <a:ext cx="4081805" cy="5846990"/>
          </a:xfrm>
          <a:prstGeom prst="rect">
            <a:avLst/>
          </a:prstGeom>
        </p:spPr>
      </p:pic>
    </p:spTree>
    <p:extLst>
      <p:ext uri="{BB962C8B-B14F-4D97-AF65-F5344CB8AC3E}">
        <p14:creationId xmlns:p14="http://schemas.microsoft.com/office/powerpoint/2010/main" val="3596713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45D0727-3916-1F5E-5C93-36A0119445EB}"/>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Cross-Validation Techniques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A02CB7B1-4AA8-8ED3-F16F-AFEFB845F1B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IN" sz="1400" b="1"/>
              <a:t>Importance of Cross-Validation</a:t>
            </a:r>
          </a:p>
          <a:p>
            <a:pPr marL="0" lvl="1" indent="0">
              <a:buNone/>
            </a:pPr>
            <a:r>
              <a:rPr lang="en-IN" sz="1400"/>
              <a:t>Cross-validation techniques are crucial in understanding how well a machine learning model performs on unseen data.</a:t>
            </a:r>
          </a:p>
          <a:p>
            <a:pPr marL="0" indent="0">
              <a:spcBef>
                <a:spcPts val="2500"/>
              </a:spcBef>
              <a:buNone/>
            </a:pPr>
            <a:r>
              <a:rPr lang="en-IN" sz="1400" b="1"/>
              <a:t>K-Fold Cross-Validation</a:t>
            </a:r>
          </a:p>
          <a:p>
            <a:pPr marL="0" lvl="1" indent="0">
              <a:buNone/>
            </a:pPr>
            <a:r>
              <a:rPr lang="en-IN" sz="1400"/>
              <a:t>K-fold cross-validation is a popular method that divides the dataset into K subsets, ensuring a reliable performance estimate.</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B0874159-3893-493C-92BA-6475D7D8364E}"/>
              </a:ext>
            </a:extLst>
          </p:cNvPr>
          <p:cNvPicPr>
            <a:picLocks noGrp="1" noChangeAspect="1"/>
          </p:cNvPicPr>
          <p:nvPr>
            <p:ph sz="half" idx="1"/>
          </p:nvPr>
        </p:nvPicPr>
        <p:blipFill>
          <a:blip r:embed="rId3"/>
          <a:srcRect l="21277" r="13540" b="1"/>
          <a:stretch/>
        </p:blipFill>
        <p:spPr>
          <a:xfrm>
            <a:off x="5958018" y="508090"/>
            <a:ext cx="5709726" cy="5846989"/>
          </a:xfrm>
          <a:prstGeom prst="rect">
            <a:avLst/>
          </a:prstGeom>
        </p:spPr>
      </p:pic>
    </p:spTree>
    <p:extLst>
      <p:ext uri="{BB962C8B-B14F-4D97-AF65-F5344CB8AC3E}">
        <p14:creationId xmlns:p14="http://schemas.microsoft.com/office/powerpoint/2010/main" val="202044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AAAD39-1500-C58F-06BE-146D5328A7CE}"/>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Handling Overfitting and Underfitting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51F72D5-2CE9-87D2-45C0-87292B3E9D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Understanding Overfitting</a:t>
            </a:r>
          </a:p>
          <a:p>
            <a:pPr marL="0" lvl="1" indent="0">
              <a:buNone/>
            </a:pPr>
            <a:r>
              <a:rPr lang="en-US" sz="1400"/>
              <a:t>Overfitting occurs when a model learns noise instead of the signal, resulting in poor generalization to new data.</a:t>
            </a:r>
          </a:p>
          <a:p>
            <a:pPr marL="0" indent="0">
              <a:spcBef>
                <a:spcPts val="2500"/>
              </a:spcBef>
              <a:buNone/>
            </a:pPr>
            <a:r>
              <a:rPr lang="en-US" sz="1400" b="1"/>
              <a:t>Understanding Underfitting</a:t>
            </a:r>
          </a:p>
          <a:p>
            <a:pPr marL="0" lvl="1" indent="0">
              <a:buNone/>
            </a:pPr>
            <a:r>
              <a:rPr lang="en-US" sz="1400"/>
              <a:t>Underfitting happens when a model is too simple to capture the underlying patterns in the data, leading to high bias.</a:t>
            </a:r>
          </a:p>
          <a:p>
            <a:pPr marL="0" indent="0">
              <a:spcBef>
                <a:spcPts val="2500"/>
              </a:spcBef>
              <a:buNone/>
            </a:pPr>
            <a:r>
              <a:rPr lang="en-US" sz="1400" b="1"/>
              <a:t>Mitigation Techniques</a:t>
            </a:r>
          </a:p>
          <a:p>
            <a:pPr marL="0" lvl="1" indent="0">
              <a:buNone/>
            </a:pPr>
            <a:r>
              <a:rPr lang="en-US" sz="1400"/>
              <a:t>Regularization, pruning, and selecting simpler models are effective techniques to manage overfitting and underfitting.</a:t>
            </a:r>
            <a:endParaRPr lang="en-IN" sz="1400"/>
          </a:p>
        </p:txBody>
      </p:sp>
      <p:pic>
        <p:nvPicPr>
          <p:cNvPr id="5" name="Content Placeholder 4" descr="Young woman posing in studio at merter istanbul turkey">
            <a:extLst>
              <a:ext uri="{FF2B5EF4-FFF2-40B4-BE49-F238E27FC236}">
                <a16:creationId xmlns:a16="http://schemas.microsoft.com/office/drawing/2014/main" id="{C4EA1C4C-C6CC-48A6-97BB-07F66181B2CF}"/>
              </a:ext>
            </a:extLst>
          </p:cNvPr>
          <p:cNvPicPr>
            <a:picLocks noGrp="1" noChangeAspect="1"/>
          </p:cNvPicPr>
          <p:nvPr>
            <p:ph sz="half" idx="1"/>
          </p:nvPr>
        </p:nvPicPr>
        <p:blipFill>
          <a:blip r:embed="rId3"/>
          <a:srcRect l="29090" r="23089" b="-2"/>
          <a:stretch/>
        </p:blipFill>
        <p:spPr>
          <a:xfrm>
            <a:off x="7586236" y="508090"/>
            <a:ext cx="4081805" cy="5846990"/>
          </a:xfrm>
          <a:prstGeom prst="rect">
            <a:avLst/>
          </a:prstGeom>
        </p:spPr>
      </p:pic>
    </p:spTree>
    <p:extLst>
      <p:ext uri="{BB962C8B-B14F-4D97-AF65-F5344CB8AC3E}">
        <p14:creationId xmlns:p14="http://schemas.microsoft.com/office/powerpoint/2010/main" val="155976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BEB6997-0EDA-3204-D71C-FECA6F29BC1A}"/>
              </a:ext>
            </a:extLst>
          </p:cNvPr>
          <p:cNvSpPr>
            <a:spLocks noGrp="1"/>
          </p:cNvSpPr>
          <p:nvPr>
            <p:ph type="ctrTitle"/>
          </p:nvPr>
        </p:nvSpPr>
        <p:spPr>
          <a:xfrm>
            <a:off x="521208" y="1211766"/>
            <a:ext cx="7237052" cy="4727988"/>
          </a:xfrm>
        </p:spPr>
        <p:txBody>
          <a:bodyPr anchor="b">
            <a:normAutofit/>
          </a:bodyPr>
          <a:lstStyle/>
          <a:p>
            <a:r>
              <a:rPr lang="en-IN" sz="7400"/>
              <a:t>Applications and Use Cases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7070393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6847CFE-E19D-BE68-5F8B-98915D63AE27}"/>
              </a:ext>
            </a:extLst>
          </p:cNvPr>
          <p:cNvSpPr>
            <a:spLocks noGrp="1"/>
          </p:cNvSpPr>
          <p:nvPr>
            <p:ph type="title"/>
          </p:nvPr>
        </p:nvSpPr>
        <p:spPr>
          <a:xfrm>
            <a:off x="521208" y="978408"/>
            <a:ext cx="3410712" cy="5376672"/>
          </a:xfrm>
        </p:spPr>
        <p:txBody>
          <a:bodyPr>
            <a:normAutofit/>
          </a:bodyPr>
          <a:lstStyle/>
          <a:p>
            <a:r>
              <a:rPr lang="en-IN" sz="4000"/>
              <a:t>Machine Learning in Business and Finance</a:t>
            </a:r>
          </a:p>
        </p:txBody>
      </p:sp>
      <p:graphicFrame>
        <p:nvGraphicFramePr>
          <p:cNvPr id="4" name="Content Placeholder 4">
            <a:extLst>
              <a:ext uri="{FF2B5EF4-FFF2-40B4-BE49-F238E27FC236}">
                <a16:creationId xmlns:a16="http://schemas.microsoft.com/office/drawing/2014/main" id="{74E9E08B-428C-4046-947E-FD7287764F7F}"/>
              </a:ext>
            </a:extLst>
          </p:cNvPr>
          <p:cNvGraphicFramePr>
            <a:graphicFrameLocks noGrp="1"/>
          </p:cNvGraphicFramePr>
          <p:nvPr>
            <p:ph idx="1"/>
            <p:extLst>
              <p:ext uri="{D42A27DB-BD31-4B8C-83A1-F6EECF244321}">
                <p14:modId xmlns:p14="http://schemas.microsoft.com/office/powerpoint/2010/main" val="3644523152"/>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39592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B92E966-19FF-FE49-C911-558B89C76243}"/>
              </a:ext>
            </a:extLst>
          </p:cNvPr>
          <p:cNvSpPr>
            <a:spLocks noGrp="1"/>
          </p:cNvSpPr>
          <p:nvPr>
            <p:ph type="title"/>
          </p:nvPr>
        </p:nvSpPr>
        <p:spPr>
          <a:xfrm>
            <a:off x="521208" y="978408"/>
            <a:ext cx="3410712" cy="5376672"/>
          </a:xfrm>
        </p:spPr>
        <p:txBody>
          <a:bodyPr>
            <a:normAutofit/>
          </a:bodyPr>
          <a:lstStyle/>
          <a:p>
            <a:r>
              <a:rPr lang="en-IN" sz="4000"/>
              <a:t>Applications in Healthcare and Medicine</a:t>
            </a:r>
          </a:p>
        </p:txBody>
      </p:sp>
      <p:graphicFrame>
        <p:nvGraphicFramePr>
          <p:cNvPr id="4" name="Content Placeholder 4">
            <a:extLst>
              <a:ext uri="{FF2B5EF4-FFF2-40B4-BE49-F238E27FC236}">
                <a16:creationId xmlns:a16="http://schemas.microsoft.com/office/drawing/2014/main" id="{718FDCD4-9B92-4794-9CE2-2CB3A64B9695}"/>
              </a:ext>
            </a:extLst>
          </p:cNvPr>
          <p:cNvGraphicFramePr>
            <a:graphicFrameLocks noGrp="1"/>
          </p:cNvGraphicFramePr>
          <p:nvPr>
            <p:ph idx="1"/>
            <p:extLst>
              <p:ext uri="{D42A27DB-BD31-4B8C-83A1-F6EECF244321}">
                <p14:modId xmlns:p14="http://schemas.microsoft.com/office/powerpoint/2010/main" val="160250804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55411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A5D34E-23C7-E659-04F5-A84350D4E769}"/>
              </a:ext>
            </a:extLst>
          </p:cNvPr>
          <p:cNvSpPr>
            <a:spLocks noGrp="1"/>
          </p:cNvSpPr>
          <p:nvPr>
            <p:ph type="ctrTitle"/>
          </p:nvPr>
        </p:nvSpPr>
        <p:spPr>
          <a:xfrm>
            <a:off x="521208" y="1211766"/>
            <a:ext cx="7237052" cy="4727988"/>
          </a:xfrm>
        </p:spPr>
        <p:txBody>
          <a:bodyPr anchor="b">
            <a:normAutofit/>
          </a:bodyPr>
          <a:lstStyle/>
          <a:p>
            <a:r>
              <a:rPr lang="en-IN" sz="7400"/>
              <a:t>Introduction to Data Analysis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8032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D79777-F87A-6621-59B1-BBBA95ADA076}"/>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Future Trends and Emerging Applications</a:t>
            </a:r>
          </a:p>
        </p:txBody>
      </p:sp>
      <p:pic>
        <p:nvPicPr>
          <p:cNvPr id="5" name="Content Placeholder 4" descr="Artificial Intelligence digital concept with brain shape">
            <a:extLst>
              <a:ext uri="{FF2B5EF4-FFF2-40B4-BE49-F238E27FC236}">
                <a16:creationId xmlns:a16="http://schemas.microsoft.com/office/drawing/2014/main" id="{662DB95C-EF87-45AD-8F01-01367A607756}"/>
              </a:ext>
            </a:extLst>
          </p:cNvPr>
          <p:cNvPicPr>
            <a:picLocks noGrp="1" noChangeAspect="1"/>
          </p:cNvPicPr>
          <p:nvPr>
            <p:ph sz="half" idx="1"/>
          </p:nvPr>
        </p:nvPicPr>
        <p:blipFill>
          <a:blip r:embed="rId3"/>
          <a:srcRect l="20243" r="25519"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7994B2BC-0567-6A20-39FD-9A19C4B4576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Advancements in AI</a:t>
            </a:r>
          </a:p>
          <a:p>
            <a:pPr marL="0" lvl="1" indent="0">
              <a:buNone/>
            </a:pPr>
            <a:r>
              <a:rPr lang="en-US" sz="1400"/>
              <a:t>The field of artificial intelligence is rapidly evolving, leading to smarter systems and enhanced decision-making capabilities across multiple sectors.</a:t>
            </a:r>
          </a:p>
          <a:p>
            <a:pPr marL="0" indent="0">
              <a:spcBef>
                <a:spcPts val="2500"/>
              </a:spcBef>
              <a:buNone/>
            </a:pPr>
            <a:r>
              <a:rPr lang="en-US" sz="1400" b="1"/>
              <a:t>Automated Systems</a:t>
            </a:r>
          </a:p>
          <a:p>
            <a:pPr marL="0" lvl="1" indent="0">
              <a:buNone/>
            </a:pPr>
            <a:r>
              <a:rPr lang="en-US" sz="1400"/>
              <a:t>Automation is set to revolutionize industries by increasing efficiency and reducing human intervention in routine tasks.</a:t>
            </a:r>
          </a:p>
          <a:p>
            <a:pPr marL="0" indent="0">
              <a:spcBef>
                <a:spcPts val="2500"/>
              </a:spcBef>
              <a:buNone/>
            </a:pPr>
            <a:r>
              <a:rPr lang="en-US" sz="1400" b="1"/>
              <a:t>New Applications</a:t>
            </a:r>
          </a:p>
          <a:p>
            <a:pPr marL="0" lvl="1" indent="0">
              <a:buNone/>
            </a:pPr>
            <a:r>
              <a:rPr lang="en-US" sz="1400"/>
              <a:t>Emerging applications of machine learning are expected to create transformative innovations in healthcare, finance, and transportation.</a:t>
            </a:r>
            <a:endParaRPr lang="en-IN" sz="1400"/>
          </a:p>
        </p:txBody>
      </p:sp>
    </p:spTree>
    <p:extLst>
      <p:ext uri="{BB962C8B-B14F-4D97-AF65-F5344CB8AC3E}">
        <p14:creationId xmlns:p14="http://schemas.microsoft.com/office/powerpoint/2010/main" val="3746688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7EFB80D-5EA5-A715-AD0B-6D24B376F948}"/>
              </a:ext>
            </a:extLst>
          </p:cNvPr>
          <p:cNvSpPr>
            <a:spLocks noGrp="1"/>
          </p:cNvSpPr>
          <p:nvPr>
            <p:ph type="title"/>
          </p:nvPr>
        </p:nvSpPr>
        <p:spPr>
          <a:xfrm>
            <a:off x="521208" y="1325880"/>
            <a:ext cx="11155680" cy="1408176"/>
          </a:xfrm>
        </p:spPr>
        <p:txBody>
          <a:bodyPr anchor="b">
            <a:normAutofit/>
          </a:bodyPr>
          <a:lstStyle/>
          <a:p>
            <a:r>
              <a:rPr lang="en-IN" sz="6800"/>
              <a:t>Conclusion</a:t>
            </a:r>
          </a:p>
        </p:txBody>
      </p:sp>
      <p:graphicFrame>
        <p:nvGraphicFramePr>
          <p:cNvPr id="11" name="Content Placeholder 2">
            <a:extLst>
              <a:ext uri="{FF2B5EF4-FFF2-40B4-BE49-F238E27FC236}">
                <a16:creationId xmlns:a16="http://schemas.microsoft.com/office/drawing/2014/main" id="{53AAC14C-3DB9-7500-A873-964E89FA6EC0}"/>
              </a:ext>
            </a:extLst>
          </p:cNvPr>
          <p:cNvGraphicFramePr>
            <a:graphicFrameLocks noGrp="1"/>
          </p:cNvGraphicFramePr>
          <p:nvPr>
            <p:ph idx="1"/>
            <p:extLst>
              <p:ext uri="{D42A27DB-BD31-4B8C-83A1-F6EECF244321}">
                <p14:modId xmlns:p14="http://schemas.microsoft.com/office/powerpoint/2010/main" val="4092908753"/>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7668925"/>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F95839-3ACB-CC36-4E23-37B13FDB960B}"/>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Definition and Importance of Data Analysis</a:t>
            </a:r>
          </a:p>
        </p:txBody>
      </p:sp>
      <p:pic>
        <p:nvPicPr>
          <p:cNvPr id="5" name="Content Placeholder 4" descr="Tablet business report wooden desk top view">
            <a:extLst>
              <a:ext uri="{FF2B5EF4-FFF2-40B4-BE49-F238E27FC236}">
                <a16:creationId xmlns:a16="http://schemas.microsoft.com/office/drawing/2014/main" id="{9B98E828-718E-4105-81A6-2B14642CD41C}"/>
              </a:ext>
            </a:extLst>
          </p:cNvPr>
          <p:cNvPicPr>
            <a:picLocks noGrp="1" noChangeAspect="1"/>
          </p:cNvPicPr>
          <p:nvPr>
            <p:ph sz="half" idx="1"/>
          </p:nvPr>
        </p:nvPicPr>
        <p:blipFill>
          <a:blip r:embed="rId3"/>
          <a:srcRect l="19412" r="26349"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BDDD6653-2F76-BD6B-10E3-BC1E0ABDAF1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Understanding Data Analysis</a:t>
            </a:r>
          </a:p>
          <a:p>
            <a:pPr marL="0" lvl="1" indent="0">
              <a:buNone/>
            </a:pPr>
            <a:r>
              <a:rPr lang="en-US" sz="1400"/>
              <a:t>Data analysis is the process of organizing and interpreting data to find meaningful insights and trends. It helps businesses understand their performance and market dynamics.</a:t>
            </a:r>
          </a:p>
          <a:p>
            <a:pPr marL="0" indent="0">
              <a:spcBef>
                <a:spcPts val="2500"/>
              </a:spcBef>
              <a:buNone/>
            </a:pPr>
            <a:r>
              <a:rPr lang="en-US" sz="1400" b="1"/>
              <a:t>Informed Decision-Making</a:t>
            </a:r>
          </a:p>
          <a:p>
            <a:pPr marL="0" lvl="1" indent="0">
              <a:buNone/>
            </a:pPr>
            <a:r>
              <a:rPr lang="en-US" sz="1400"/>
              <a:t>Effective data analysis is crucial for making informed decisions that can impact business strategy and operations. It empowers leaders to base their decisions on solid evidence.</a:t>
            </a:r>
          </a:p>
          <a:p>
            <a:pPr marL="0" indent="0">
              <a:spcBef>
                <a:spcPts val="2500"/>
              </a:spcBef>
              <a:buNone/>
            </a:pPr>
            <a:r>
              <a:rPr lang="en-US" sz="1400" b="1"/>
              <a:t>Driving Strategic Initiatives</a:t>
            </a:r>
          </a:p>
          <a:p>
            <a:pPr marL="0" lvl="1" indent="0">
              <a:buNone/>
            </a:pPr>
            <a:r>
              <a:rPr lang="en-US" sz="1400"/>
              <a:t>Data analysis plays a vital role in driving strategic initiatives by identifying opportunities and risks, thus helping businesses to adapt and thrive in a competitive environment.</a:t>
            </a:r>
            <a:endParaRPr lang="en-IN" sz="1400"/>
          </a:p>
        </p:txBody>
      </p:sp>
    </p:spTree>
    <p:extLst>
      <p:ext uri="{BB962C8B-B14F-4D97-AF65-F5344CB8AC3E}">
        <p14:creationId xmlns:p14="http://schemas.microsoft.com/office/powerpoint/2010/main" val="380772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577B7B5-A145-041F-4560-DEF52C6CAB5B}"/>
              </a:ext>
            </a:extLst>
          </p:cNvPr>
          <p:cNvSpPr>
            <a:spLocks noGrp="1"/>
          </p:cNvSpPr>
          <p:nvPr>
            <p:ph type="title"/>
          </p:nvPr>
        </p:nvSpPr>
        <p:spPr>
          <a:xfrm>
            <a:off x="521208" y="978408"/>
            <a:ext cx="3410712" cy="5376672"/>
          </a:xfrm>
        </p:spPr>
        <p:txBody>
          <a:bodyPr>
            <a:normAutofit/>
          </a:bodyPr>
          <a:lstStyle/>
          <a:p>
            <a:r>
              <a:rPr lang="en-IN" sz="3700"/>
              <a:t>Types of Data (Structured, Unstructured, Semi-Structured)</a:t>
            </a:r>
          </a:p>
        </p:txBody>
      </p:sp>
      <p:graphicFrame>
        <p:nvGraphicFramePr>
          <p:cNvPr id="4" name="Content Placeholder 4">
            <a:extLst>
              <a:ext uri="{FF2B5EF4-FFF2-40B4-BE49-F238E27FC236}">
                <a16:creationId xmlns:a16="http://schemas.microsoft.com/office/drawing/2014/main" id="{E9698C7E-2B58-4030-BCA1-6A556C672C90}"/>
              </a:ext>
            </a:extLst>
          </p:cNvPr>
          <p:cNvGraphicFramePr>
            <a:graphicFrameLocks noGrp="1"/>
          </p:cNvGraphicFramePr>
          <p:nvPr>
            <p:ph idx="1"/>
            <p:extLst>
              <p:ext uri="{D42A27DB-BD31-4B8C-83A1-F6EECF244321}">
                <p14:modId xmlns:p14="http://schemas.microsoft.com/office/powerpoint/2010/main" val="138499540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57551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921C5-2F0A-59EE-3019-659AA4B048C8}"/>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Common Data Analysis Techniques</a:t>
            </a:r>
          </a:p>
        </p:txBody>
      </p:sp>
      <p:pic>
        <p:nvPicPr>
          <p:cNvPr id="5" name="Content Placeholder 4" descr="Digest those facts and figures... literal interpretation of the business lunch.">
            <a:extLst>
              <a:ext uri="{FF2B5EF4-FFF2-40B4-BE49-F238E27FC236}">
                <a16:creationId xmlns:a16="http://schemas.microsoft.com/office/drawing/2014/main" id="{7DFBFA7F-A6A5-4DCF-8998-BBDA43120405}"/>
              </a:ext>
            </a:extLst>
          </p:cNvPr>
          <p:cNvPicPr>
            <a:picLocks noGrp="1" noChangeAspect="1"/>
          </p:cNvPicPr>
          <p:nvPr>
            <p:ph sz="half" idx="1"/>
          </p:nvPr>
        </p:nvPicPr>
        <p:blipFill>
          <a:blip r:embed="rId3"/>
          <a:srcRect l="29630" r="22098"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0A18DBD9-002F-2295-9449-0A656ABC73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Descriptive Statistics</a:t>
            </a:r>
          </a:p>
          <a:p>
            <a:pPr marL="0" lvl="1" indent="0">
              <a:buNone/>
            </a:pPr>
            <a:r>
              <a:rPr lang="en-US" sz="1400"/>
              <a:t>Descriptive statistics summarize and describe the main features of a dataset, providing insights into its central tendency and variability.</a:t>
            </a:r>
          </a:p>
          <a:p>
            <a:pPr marL="0" indent="0">
              <a:spcBef>
                <a:spcPts val="2500"/>
              </a:spcBef>
              <a:buNone/>
            </a:pPr>
            <a:r>
              <a:rPr lang="en-US" sz="1400" b="1"/>
              <a:t>Inferential Statistics</a:t>
            </a:r>
          </a:p>
          <a:p>
            <a:pPr marL="0" lvl="1" indent="0">
              <a:buNone/>
            </a:pPr>
            <a:r>
              <a:rPr lang="en-US" sz="1400"/>
              <a:t>Inferential statistics allow analysts to make predictions or inferences about a population based on a sample of data.</a:t>
            </a:r>
          </a:p>
          <a:p>
            <a:pPr marL="0" indent="0">
              <a:spcBef>
                <a:spcPts val="2500"/>
              </a:spcBef>
              <a:buNone/>
            </a:pPr>
            <a:r>
              <a:rPr lang="en-US" sz="1400" b="1"/>
              <a:t>Data Visualization</a:t>
            </a:r>
          </a:p>
          <a:p>
            <a:pPr marL="0" lvl="1" indent="0">
              <a:buNone/>
            </a:pPr>
            <a:r>
              <a:rPr lang="en-US" sz="1400"/>
              <a:t>Data visualization techniques transform data into graphical formats, making complex data more accessible and understandable.</a:t>
            </a:r>
            <a:endParaRPr lang="en-IN" sz="1400"/>
          </a:p>
        </p:txBody>
      </p:sp>
    </p:spTree>
    <p:extLst>
      <p:ext uri="{BB962C8B-B14F-4D97-AF65-F5344CB8AC3E}">
        <p14:creationId xmlns:p14="http://schemas.microsoft.com/office/powerpoint/2010/main" val="2400665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066CA5E-81A9-D18E-7FAA-B306925F79DA}"/>
              </a:ext>
            </a:extLst>
          </p:cNvPr>
          <p:cNvSpPr>
            <a:spLocks noGrp="1"/>
          </p:cNvSpPr>
          <p:nvPr>
            <p:ph type="ctrTitle"/>
          </p:nvPr>
        </p:nvSpPr>
        <p:spPr>
          <a:xfrm>
            <a:off x="521208" y="1211766"/>
            <a:ext cx="7237052" cy="4727988"/>
          </a:xfrm>
        </p:spPr>
        <p:txBody>
          <a:bodyPr anchor="b">
            <a:normAutofit/>
          </a:bodyPr>
          <a:lstStyle/>
          <a:p>
            <a:r>
              <a:rPr lang="en-IN" sz="7400"/>
              <a:t>Fundamentals of Machine Learning</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0028660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6E315D4-A456-3878-AF6C-06B97E07CF71}"/>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Overview of Machine Learning</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70D5D7D0-9931-DD3E-F9EF-C954C77318D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Learning from Data</a:t>
            </a:r>
          </a:p>
          <a:p>
            <a:pPr marL="0" lvl="1" indent="0">
              <a:buNone/>
            </a:pPr>
            <a:r>
              <a:rPr lang="en-US" sz="1400"/>
              <a:t>Machine learning allows systems to learn patterns and insights from data, improving their accuracy over time.</a:t>
            </a:r>
          </a:p>
          <a:p>
            <a:pPr marL="0" indent="0">
              <a:spcBef>
                <a:spcPts val="2500"/>
              </a:spcBef>
              <a:buNone/>
            </a:pPr>
            <a:r>
              <a:rPr lang="en-US" sz="1400" b="1"/>
              <a:t>Model Creation</a:t>
            </a:r>
          </a:p>
          <a:p>
            <a:pPr marL="0" lvl="1" indent="0">
              <a:buNone/>
            </a:pPr>
            <a:r>
              <a:rPr lang="en-US" sz="1400"/>
              <a:t>Creating models in machine learning involves training algorithms on input data to make accurate predictions or decisions.</a:t>
            </a:r>
            <a:endParaRPr lang="en-IN" sz="1400"/>
          </a:p>
        </p:txBody>
      </p:sp>
      <p:pic>
        <p:nvPicPr>
          <p:cNvPr id="5" name="Content Placeholder 4" descr="5G and AI technology, Global communication network concept. Business graph. Global business.">
            <a:extLst>
              <a:ext uri="{FF2B5EF4-FFF2-40B4-BE49-F238E27FC236}">
                <a16:creationId xmlns:a16="http://schemas.microsoft.com/office/drawing/2014/main" id="{F3D33BF0-15B7-4738-9D40-9B59484F8D31}"/>
              </a:ext>
            </a:extLst>
          </p:cNvPr>
          <p:cNvPicPr>
            <a:picLocks noGrp="1" noChangeAspect="1"/>
          </p:cNvPicPr>
          <p:nvPr>
            <p:ph sz="half" idx="1"/>
          </p:nvPr>
        </p:nvPicPr>
        <p:blipFill>
          <a:blip r:embed="rId3"/>
          <a:srcRect l="45070" r="1" b="1"/>
          <a:stretch/>
        </p:blipFill>
        <p:spPr>
          <a:xfrm>
            <a:off x="5958018" y="508090"/>
            <a:ext cx="5709726" cy="5846989"/>
          </a:xfrm>
          <a:prstGeom prst="rect">
            <a:avLst/>
          </a:prstGeom>
        </p:spPr>
      </p:pic>
    </p:spTree>
    <p:extLst>
      <p:ext uri="{BB962C8B-B14F-4D97-AF65-F5344CB8AC3E}">
        <p14:creationId xmlns:p14="http://schemas.microsoft.com/office/powerpoint/2010/main" val="1679332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D11F243-361B-6CAF-D720-31B3F746ECEB}"/>
              </a:ext>
            </a:extLst>
          </p:cNvPr>
          <p:cNvSpPr>
            <a:spLocks noGrp="1"/>
          </p:cNvSpPr>
          <p:nvPr>
            <p:ph type="title"/>
          </p:nvPr>
        </p:nvSpPr>
        <p:spPr>
          <a:xfrm>
            <a:off x="521208" y="978408"/>
            <a:ext cx="3200400" cy="2432304"/>
          </a:xfrm>
        </p:spPr>
        <p:txBody>
          <a:bodyPr vert="horz" lIns="91440" tIns="45720" rIns="91440" bIns="45720" rtlCol="0" anchor="b">
            <a:normAutofit/>
          </a:bodyPr>
          <a:lstStyle/>
          <a:p>
            <a:pPr>
              <a:lnSpc>
                <a:spcPct val="90000"/>
              </a:lnSpc>
            </a:pPr>
            <a:r>
              <a:rPr lang="en-US" sz="2800" b="1" kern="1200">
                <a:solidFill>
                  <a:schemeClr val="tx1"/>
                </a:solidFill>
                <a:latin typeface="+mj-lt"/>
                <a:ea typeface="+mj-ea"/>
                <a:cs typeface="+mj-cs"/>
              </a:rPr>
              <a:t>Types of Machine Learning (Supervised, Unsupervised, Reinforcement)</a:t>
            </a:r>
          </a:p>
        </p:txBody>
      </p:sp>
      <p:sp>
        <p:nvSpPr>
          <p:cNvPr id="14" name="Freeform: Shape 13">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B7E937AE-644A-D9D1-B846-12E67D93AAE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3538728"/>
            <a:ext cx="3200400" cy="2816352"/>
          </a:xfrm>
        </p:spPr>
        <p:txBody>
          <a:bodyPr>
            <a:normAutofit/>
          </a:bodyPr>
          <a:lstStyle/>
          <a:p>
            <a:pPr marL="0" indent="0">
              <a:lnSpc>
                <a:spcPct val="100000"/>
              </a:lnSpc>
              <a:spcBef>
                <a:spcPts val="2500"/>
              </a:spcBef>
              <a:buNone/>
            </a:pPr>
            <a:r>
              <a:rPr lang="en-US" sz="1000" b="1"/>
              <a:t>Supervised Learning</a:t>
            </a:r>
          </a:p>
          <a:p>
            <a:pPr marL="0" lvl="1" indent="0">
              <a:lnSpc>
                <a:spcPct val="100000"/>
              </a:lnSpc>
              <a:buNone/>
            </a:pPr>
            <a:r>
              <a:rPr lang="en-US" sz="1000"/>
              <a:t>In supervised learning, models are trained using labeled data to make predictions or classifications based on input features.</a:t>
            </a:r>
          </a:p>
          <a:p>
            <a:pPr marL="0" indent="0">
              <a:lnSpc>
                <a:spcPct val="100000"/>
              </a:lnSpc>
              <a:spcBef>
                <a:spcPts val="2500"/>
              </a:spcBef>
              <a:buNone/>
            </a:pPr>
            <a:r>
              <a:rPr lang="en-US" sz="1000" b="1"/>
              <a:t>Unsupervised Learning</a:t>
            </a:r>
          </a:p>
          <a:p>
            <a:pPr marL="0" lvl="1" indent="0">
              <a:lnSpc>
                <a:spcPct val="100000"/>
              </a:lnSpc>
              <a:buNone/>
            </a:pPr>
            <a:r>
              <a:rPr lang="en-US" sz="1000"/>
              <a:t>Unsupervised learning algorithms analyze and identify patterns in unlabeled data, helping to uncover hidden structures.</a:t>
            </a:r>
          </a:p>
          <a:p>
            <a:pPr marL="0" indent="0">
              <a:lnSpc>
                <a:spcPct val="100000"/>
              </a:lnSpc>
              <a:spcBef>
                <a:spcPts val="2500"/>
              </a:spcBef>
              <a:buNone/>
            </a:pPr>
            <a:r>
              <a:rPr lang="en-US" sz="1000" b="1"/>
              <a:t>Reinforcement Learning</a:t>
            </a:r>
          </a:p>
          <a:p>
            <a:pPr marL="0" lvl="1" indent="0">
              <a:lnSpc>
                <a:spcPct val="100000"/>
              </a:lnSpc>
              <a:buNone/>
            </a:pPr>
            <a:r>
              <a:rPr lang="en-US" sz="1000"/>
              <a:t>Reinforcement learning involves agents learning optimal actions by interacting with their environment and receiving feedback.</a:t>
            </a:r>
            <a:endParaRPr lang="en-IN" sz="1000"/>
          </a:p>
        </p:txBody>
      </p:sp>
      <p:pic>
        <p:nvPicPr>
          <p:cNvPr id="5" name="Content Placeholder 4" descr="Pencil writing word LEARN on white">
            <a:extLst>
              <a:ext uri="{FF2B5EF4-FFF2-40B4-BE49-F238E27FC236}">
                <a16:creationId xmlns:a16="http://schemas.microsoft.com/office/drawing/2014/main" id="{E334C06D-9B18-4775-913A-B582190B5F4A}"/>
              </a:ext>
            </a:extLst>
          </p:cNvPr>
          <p:cNvPicPr>
            <a:picLocks noGrp="1" noChangeAspect="1"/>
          </p:cNvPicPr>
          <p:nvPr>
            <p:ph sz="half" idx="1"/>
          </p:nvPr>
        </p:nvPicPr>
        <p:blipFill>
          <a:blip r:embed="rId3"/>
          <a:srcRect l="6437" r="-2" b="-2"/>
          <a:stretch/>
        </p:blipFill>
        <p:spPr>
          <a:xfrm>
            <a:off x="4136609" y="970929"/>
            <a:ext cx="7534183" cy="5375076"/>
          </a:xfrm>
          <a:prstGeom prst="rect">
            <a:avLst/>
          </a:prstGeom>
        </p:spPr>
      </p:pic>
    </p:spTree>
    <p:extLst>
      <p:ext uri="{BB962C8B-B14F-4D97-AF65-F5344CB8AC3E}">
        <p14:creationId xmlns:p14="http://schemas.microsoft.com/office/powerpoint/2010/main" val="19410386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2535</Words>
  <Application>Microsoft Office PowerPoint</Application>
  <PresentationFormat>Widescreen</PresentationFormat>
  <Paragraphs>232</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Arial</vt:lpstr>
      <vt:lpstr>Bierstadt</vt:lpstr>
      <vt:lpstr>GestaltVTI</vt:lpstr>
      <vt:lpstr>Data Analysis and Machine Learning: Transforming Data Into Insights</vt:lpstr>
      <vt:lpstr>Agenda for Data Analysis and Machine Learning</vt:lpstr>
      <vt:lpstr>Introduction to Data Analysis</vt:lpstr>
      <vt:lpstr>Definition and Importance of Data Analysis</vt:lpstr>
      <vt:lpstr>Types of Data (Structured, Unstructured, Semi-Structured)</vt:lpstr>
      <vt:lpstr>Common Data Analysis Techniques</vt:lpstr>
      <vt:lpstr>Fundamentals of Machine Learning</vt:lpstr>
      <vt:lpstr>Overview of Machine Learning</vt:lpstr>
      <vt:lpstr>Types of Machine Learning (Supervised, Unsupervised, Reinforcement)</vt:lpstr>
      <vt:lpstr>Key Concepts and Terminology</vt:lpstr>
      <vt:lpstr>Data Preparation and Preprocessing</vt:lpstr>
      <vt:lpstr>Data Cleaning and Handling Missing Values</vt:lpstr>
      <vt:lpstr>Feature Selection and Extraction</vt:lpstr>
      <vt:lpstr>Data Normalization and Scaling</vt:lpstr>
      <vt:lpstr>Exploratory Data Analysis (EDA)</vt:lpstr>
      <vt:lpstr>Techniques for Visualizing Data</vt:lpstr>
      <vt:lpstr>Identifying Patterns and Trends</vt:lpstr>
      <vt:lpstr>Hypothesis Testing and Statistical Analysis</vt:lpstr>
      <vt:lpstr>Building and Training Machine Learning Models</vt:lpstr>
      <vt:lpstr>Choosing the Right Algorithm</vt:lpstr>
      <vt:lpstr>Model Training and Validation</vt:lpstr>
      <vt:lpstr>Hyperparameter Tuning and Optimization</vt:lpstr>
      <vt:lpstr>Evaluating Model Performance</vt:lpstr>
      <vt:lpstr>Metrics for Classification and Regression</vt:lpstr>
      <vt:lpstr>Cross-Validation Techniques</vt:lpstr>
      <vt:lpstr>Handling Overfitting and Underfitting</vt:lpstr>
      <vt:lpstr>Applications and Use Cases</vt:lpstr>
      <vt:lpstr>Machine Learning in Business and Finance</vt:lpstr>
      <vt:lpstr>Applications in Healthcare and Medicine</vt:lpstr>
      <vt:lpstr>Future Trends and Emerging Applications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2025-05-07T09:07:16Z</dcterms:created>
  <dcterms:modified xsi:type="dcterms:W3CDTF">2025-05-07T09:08:29Z</dcterms:modified>
</cp:coreProperties>
</file>